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4.xml" ContentType="application/vnd.openxmlformats-officedocument.presentationml.notesSlide+xml"/>
  <Override PartName="/ppt/charts/chart7.xml" ContentType="application/vnd.openxmlformats-officedocument.drawingml.chart+xml"/>
  <Override PartName="/ppt/notesSlides/notesSlide5.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6.xml" ContentType="application/vnd.openxmlformats-officedocument.presentationml.notesSlide+xml"/>
  <Override PartName="/ppt/charts/chart10.xml" ContentType="application/vnd.openxmlformats-officedocument.drawingml.chart+xml"/>
  <Override PartName="/ppt/notesSlides/notesSlide7.xml" ContentType="application/vnd.openxmlformats-officedocument.presentationml.notesSlide+xml"/>
  <Override PartName="/ppt/charts/chart11.xml" ContentType="application/vnd.openxmlformats-officedocument.drawingml.chart+xml"/>
  <Override PartName="/ppt/notesSlides/notesSlide8.xml" ContentType="application/vnd.openxmlformats-officedocument.presentationml.notesSlide+xml"/>
  <Override PartName="/ppt/charts/chart1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3.xml" ContentType="application/vnd.openxmlformats-officedocument.drawingml.chart+xml"/>
  <Override PartName="/ppt/notesSlides/notesSlide12.xml" ContentType="application/vnd.openxmlformats-officedocument.presentationml.notesSlide+xml"/>
  <Override PartName="/ppt/charts/chart14.xml" ContentType="application/vnd.openxmlformats-officedocument.drawingml.chart+xml"/>
  <Override PartName="/ppt/charts/chart15.xml" ContentType="application/vnd.openxmlformats-officedocument.drawingml.chart+xml"/>
  <Override PartName="/ppt/notesSlides/notesSlide13.xml" ContentType="application/vnd.openxmlformats-officedocument.presentationml.notesSlide+xml"/>
  <Override PartName="/ppt/charts/chart16.xml" ContentType="application/vnd.openxmlformats-officedocument.drawingml.chart+xml"/>
  <Override PartName="/ppt/notesSlides/notesSlide14.xml" ContentType="application/vnd.openxmlformats-officedocument.presentationml.notesSlide+xml"/>
  <Override PartName="/ppt/charts/chart17.xml" ContentType="application/vnd.openxmlformats-officedocument.drawingml.chart+xml"/>
  <Override PartName="/ppt/charts/chart18.xml" ContentType="application/vnd.openxmlformats-officedocument.drawingml.chart+xml"/>
  <Override PartName="/ppt/notesSlides/notesSlide15.xml" ContentType="application/vnd.openxmlformats-officedocument.presentationml.notesSlide+xml"/>
  <Override PartName="/ppt/charts/chart19.xml" ContentType="application/vnd.openxmlformats-officedocument.drawingml.chart+xml"/>
  <Override PartName="/ppt/notesSlides/notesSlide16.xml" ContentType="application/vnd.openxmlformats-officedocument.presentationml.notesSlide+xml"/>
  <Override PartName="/ppt/charts/chart20.xml" ContentType="application/vnd.openxmlformats-officedocument.drawingml.chart+xml"/>
  <Override PartName="/ppt/notesSlides/notesSlide17.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notesSlides/notesSlide18.xml" ContentType="application/vnd.openxmlformats-officedocument.presentationml.notesSlide+xml"/>
  <Override PartName="/ppt/charts/chart23.xml" ContentType="application/vnd.openxmlformats-officedocument.drawingml.chart+xml"/>
  <Override PartName="/ppt/notesSlides/notesSlide19.xml" ContentType="application/vnd.openxmlformats-officedocument.presentationml.notesSlide+xml"/>
  <Override PartName="/ppt/charts/chart24.xml" ContentType="application/vnd.openxmlformats-officedocument.drawingml.chart+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309" r:id="rId3"/>
    <p:sldId id="310" r:id="rId4"/>
    <p:sldId id="258" r:id="rId5"/>
    <p:sldId id="260" r:id="rId6"/>
    <p:sldId id="262" r:id="rId7"/>
    <p:sldId id="264" r:id="rId8"/>
    <p:sldId id="265" r:id="rId9"/>
    <p:sldId id="278" r:id="rId10"/>
    <p:sldId id="311" r:id="rId11"/>
    <p:sldId id="280" r:id="rId12"/>
    <p:sldId id="292" r:id="rId13"/>
    <p:sldId id="286" r:id="rId14"/>
    <p:sldId id="312" r:id="rId15"/>
    <p:sldId id="313" r:id="rId16"/>
    <p:sldId id="288" r:id="rId17"/>
    <p:sldId id="284" r:id="rId18"/>
    <p:sldId id="294" r:id="rId19"/>
    <p:sldId id="304" r:id="rId20"/>
    <p:sldId id="305" r:id="rId21"/>
    <p:sldId id="308" r:id="rId22"/>
    <p:sldId id="306" r:id="rId23"/>
    <p:sldId id="303" r:id="rId24"/>
    <p:sldId id="314" r:id="rId25"/>
    <p:sldId id="31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oleObject" Target="file:///D:\chemi%20failebi\korona\bazebi\II%20talga\&#4322;&#4304;&#4314;&#4326;&#4308;&#4305;&#4312;&#4321;%20&#4328;&#4308;&#4307;&#4304;&#4320;&#4308;&#4305;&#4304;_&#4307;&#4312;&#4304;&#4306;&#4320;&#4304;&#4315;&#4308;&#4305;&#4312;.xlsx" TargetMode="Externa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What is the income of your family per month?</a:t>
            </a:r>
          </a:p>
        </c:rich>
      </c:tx>
      <c:layout/>
      <c:overlay val="0"/>
    </c:title>
    <c:autoTitleDeleted val="0"/>
    <c:plotArea>
      <c:layout>
        <c:manualLayout>
          <c:layoutTarget val="inner"/>
          <c:xMode val="edge"/>
          <c:yMode val="edge"/>
          <c:x val="0.21641776027996512"/>
          <c:y val="6.734266550014581E-2"/>
          <c:w val="0.74469335083114641"/>
          <c:h val="0.86644400699912516"/>
        </c:manualLayout>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N/A</c:v>
                </c:pt>
              </c:strCache>
            </c:strRef>
          </c:cat>
          <c:val>
            <c:numRef>
              <c:f>Sheet1!$B$2:$B$12</c:f>
              <c:numCache>
                <c:formatCode>###0.0</c:formatCode>
                <c:ptCount val="11"/>
                <c:pt idx="0">
                  <c:v>22</c:v>
                </c:pt>
                <c:pt idx="1">
                  <c:v>16.399999999999999</c:v>
                </c:pt>
                <c:pt idx="2">
                  <c:v>11.1</c:v>
                </c:pt>
                <c:pt idx="3">
                  <c:v>5.9</c:v>
                </c:pt>
                <c:pt idx="4">
                  <c:v>7.1</c:v>
                </c:pt>
                <c:pt idx="5">
                  <c:v>7.3</c:v>
                </c:pt>
                <c:pt idx="6">
                  <c:v>3.2</c:v>
                </c:pt>
                <c:pt idx="7">
                  <c:v>1</c:v>
                </c:pt>
                <c:pt idx="8">
                  <c:v>1</c:v>
                </c:pt>
                <c:pt idx="9">
                  <c:v>1</c:v>
                </c:pt>
                <c:pt idx="10">
                  <c:v>24</c:v>
                </c:pt>
              </c:numCache>
            </c:numRef>
          </c:val>
          <c:extLst>
            <c:ext xmlns:c16="http://schemas.microsoft.com/office/drawing/2014/chart" uri="{C3380CC4-5D6E-409C-BE32-E72D297353CC}">
              <c16:uniqueId val="{00000000-5CA0-40E4-B0F0-C05F48CE7013}"/>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N/A</c:v>
                </c:pt>
              </c:strCache>
            </c:strRef>
          </c:cat>
          <c:val>
            <c:numRef>
              <c:f>Sheet1!$C$2:$C$12</c:f>
              <c:numCache>
                <c:formatCode>###0.0</c:formatCode>
                <c:ptCount val="11"/>
                <c:pt idx="0">
                  <c:v>29.2</c:v>
                </c:pt>
                <c:pt idx="1">
                  <c:v>16.8</c:v>
                </c:pt>
                <c:pt idx="2">
                  <c:v>9.3000000000000007</c:v>
                </c:pt>
                <c:pt idx="3">
                  <c:v>6.2</c:v>
                </c:pt>
                <c:pt idx="4">
                  <c:v>4.9000000000000004</c:v>
                </c:pt>
                <c:pt idx="5">
                  <c:v>4.0999999999999996</c:v>
                </c:pt>
                <c:pt idx="6">
                  <c:v>2.1</c:v>
                </c:pt>
                <c:pt idx="7" formatCode="####.0">
                  <c:v>0.8</c:v>
                </c:pt>
                <c:pt idx="8">
                  <c:v>1.3</c:v>
                </c:pt>
                <c:pt idx="9" formatCode="####.0">
                  <c:v>0.6000000000000002</c:v>
                </c:pt>
                <c:pt idx="10">
                  <c:v>24.7</c:v>
                </c:pt>
              </c:numCache>
            </c:numRef>
          </c:val>
          <c:extLst>
            <c:ext xmlns:c16="http://schemas.microsoft.com/office/drawing/2014/chart" uri="{C3380CC4-5D6E-409C-BE32-E72D297353CC}">
              <c16:uniqueId val="{00000001-5CA0-40E4-B0F0-C05F48CE7013}"/>
            </c:ext>
          </c:extLst>
        </c:ser>
        <c:dLbls>
          <c:showLegendKey val="0"/>
          <c:showVal val="0"/>
          <c:showCatName val="0"/>
          <c:showSerName val="0"/>
          <c:showPercent val="0"/>
          <c:showBubbleSize val="0"/>
        </c:dLbls>
        <c:gapWidth val="75"/>
        <c:overlap val="-25"/>
        <c:axId val="66813312"/>
        <c:axId val="66819200"/>
      </c:barChart>
      <c:catAx>
        <c:axId val="66813312"/>
        <c:scaling>
          <c:orientation val="maxMin"/>
        </c:scaling>
        <c:delete val="0"/>
        <c:axPos val="l"/>
        <c:numFmt formatCode="General" sourceLinked="0"/>
        <c:majorTickMark val="none"/>
        <c:minorTickMark val="none"/>
        <c:tickLblPos val="nextTo"/>
        <c:txPr>
          <a:bodyPr/>
          <a:lstStyle/>
          <a:p>
            <a:pPr>
              <a:defRPr sz="1000" baseline="0"/>
            </a:pPr>
            <a:endParaRPr lang="en-US"/>
          </a:p>
        </c:txPr>
        <c:crossAx val="66819200"/>
        <c:crosses val="autoZero"/>
        <c:auto val="1"/>
        <c:lblAlgn val="ctr"/>
        <c:lblOffset val="100"/>
        <c:noMultiLvlLbl val="0"/>
      </c:catAx>
      <c:valAx>
        <c:axId val="66819200"/>
        <c:scaling>
          <c:orientation val="minMax"/>
        </c:scaling>
        <c:delete val="1"/>
        <c:axPos val="t"/>
        <c:numFmt formatCode="###0.0" sourceLinked="1"/>
        <c:majorTickMark val="none"/>
        <c:minorTickMark val="none"/>
        <c:tickLblPos val="none"/>
        <c:crossAx val="66813312"/>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50"/>
            </a:pPr>
            <a:r>
              <a:rPr lang="en-US" sz="1050" b="1" i="0" u="none" strike="noStrike" baseline="0" dirty="0">
                <a:effectLst/>
              </a:rPr>
              <a:t>To what extent will you follow these measures in case of lifting restrictions?</a:t>
            </a:r>
            <a:endParaRPr lang="ka-GE" sz="1050" b="1" i="0" u="none" strike="noStrike" baseline="0" dirty="0">
              <a:effectLst/>
            </a:endParaRPr>
          </a:p>
          <a:p>
            <a:pPr>
              <a:defRPr sz="1050"/>
            </a:pPr>
            <a:r>
              <a:rPr lang="ka-GE" sz="1050" dirty="0"/>
              <a:t>(</a:t>
            </a:r>
            <a:r>
              <a:rPr lang="en-US" sz="1050" dirty="0"/>
              <a:t>MEAN data</a:t>
            </a:r>
            <a:r>
              <a:rPr lang="en-US" sz="1050" baseline="0" dirty="0"/>
              <a:t> on </a:t>
            </a:r>
            <a:r>
              <a:rPr lang="en-US" sz="1050" dirty="0"/>
              <a:t>7 score</a:t>
            </a:r>
            <a:r>
              <a:rPr lang="en-US" sz="1050" baseline="0" dirty="0"/>
              <a:t> scale</a:t>
            </a:r>
            <a:r>
              <a:rPr lang="ka-GE" sz="1050" dirty="0"/>
              <a:t>: 1 - </a:t>
            </a:r>
            <a:r>
              <a:rPr lang="en-US" sz="1050" b="1" i="0" u="none" strike="noStrike" baseline="0" dirty="0">
                <a:effectLst/>
              </a:rPr>
              <a:t>Will not follow at all </a:t>
            </a:r>
            <a:r>
              <a:rPr lang="ka-GE" sz="1050" dirty="0"/>
              <a:t>/7 - </a:t>
            </a:r>
            <a:r>
              <a:rPr lang="en-US" sz="1050" b="1" i="0" u="none" strike="noStrike" baseline="0" dirty="0">
                <a:effectLst/>
              </a:rPr>
              <a:t>Will follow thoroughly)</a:t>
            </a:r>
            <a:endParaRPr lang="en-US" sz="1050" dirty="0"/>
          </a:p>
        </c:rich>
      </c:tx>
      <c:layout/>
      <c:overlay val="0"/>
    </c:title>
    <c:autoTitleDeleted val="0"/>
    <c:plotArea>
      <c:layout>
        <c:manualLayout>
          <c:layoutTarget val="inner"/>
          <c:xMode val="edge"/>
          <c:yMode val="edge"/>
          <c:x val="0.40850109361329834"/>
          <c:y val="0.19988422280548271"/>
          <c:w val="0.59149890638670166"/>
          <c:h val="0.76760659084281135"/>
        </c:manualLayout>
      </c:layout>
      <c:barChart>
        <c:barDir val="bar"/>
        <c:grouping val="clustered"/>
        <c:varyColors val="0"/>
        <c:ser>
          <c:idx val="0"/>
          <c:order val="0"/>
          <c:tx>
            <c:strRef>
              <c:f>Sheet1!$B$1</c:f>
              <c:strCache>
                <c:ptCount val="1"/>
                <c:pt idx="0">
                  <c:v>რამდენად დაიცავთ  შესაბამის ზომებს შეზღუდვების მოხსნის შემთხვევაში?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Social distancing</c:v>
                </c:pt>
                <c:pt idx="1">
                  <c:v>Maintaining hand hygiene</c:v>
                </c:pt>
                <c:pt idx="2">
                  <c:v>Wearing a face mask</c:v>
                </c:pt>
                <c:pt idx="3">
                  <c:v>Staying at home, when it’s not necessary to go outside</c:v>
                </c:pt>
                <c:pt idx="4">
                  <c:v>Maintaining coughing/sneezing etiquette</c:v>
                </c:pt>
                <c:pt idx="5">
                  <c:v>Avoiding participating in crowded rituals </c:v>
                </c:pt>
              </c:strCache>
            </c:strRef>
          </c:cat>
          <c:val>
            <c:numRef>
              <c:f>Sheet1!$B$2:$B$7</c:f>
              <c:numCache>
                <c:formatCode>###0.00</c:formatCode>
                <c:ptCount val="6"/>
                <c:pt idx="0">
                  <c:v>6.5010101010101025</c:v>
                </c:pt>
                <c:pt idx="1">
                  <c:v>6.6931589537223344</c:v>
                </c:pt>
                <c:pt idx="2">
                  <c:v>6.4644308943089417</c:v>
                </c:pt>
                <c:pt idx="3">
                  <c:v>6.3326592517694644</c:v>
                </c:pt>
                <c:pt idx="4">
                  <c:v>6.668008048289737</c:v>
                </c:pt>
                <c:pt idx="5">
                  <c:v>6.4342507645259941</c:v>
                </c:pt>
              </c:numCache>
            </c:numRef>
          </c:val>
          <c:extLst>
            <c:ext xmlns:c16="http://schemas.microsoft.com/office/drawing/2014/chart" uri="{C3380CC4-5D6E-409C-BE32-E72D297353CC}">
              <c16:uniqueId val="{00000000-1F37-42A6-9DBF-A0920D6C4FE5}"/>
            </c:ext>
          </c:extLst>
        </c:ser>
        <c:dLbls>
          <c:showLegendKey val="0"/>
          <c:showVal val="0"/>
          <c:showCatName val="0"/>
          <c:showSerName val="0"/>
          <c:showPercent val="0"/>
          <c:showBubbleSize val="0"/>
        </c:dLbls>
        <c:gapWidth val="75"/>
        <c:axId val="177056384"/>
        <c:axId val="177078656"/>
      </c:barChart>
      <c:catAx>
        <c:axId val="177056384"/>
        <c:scaling>
          <c:orientation val="maxMin"/>
        </c:scaling>
        <c:delete val="0"/>
        <c:axPos val="l"/>
        <c:numFmt formatCode="General" sourceLinked="0"/>
        <c:majorTickMark val="none"/>
        <c:minorTickMark val="none"/>
        <c:tickLblPos val="nextTo"/>
        <c:txPr>
          <a:bodyPr/>
          <a:lstStyle/>
          <a:p>
            <a:pPr>
              <a:defRPr sz="950" baseline="0"/>
            </a:pPr>
            <a:endParaRPr lang="en-US"/>
          </a:p>
        </c:txPr>
        <c:crossAx val="177078656"/>
        <c:crosses val="autoZero"/>
        <c:auto val="1"/>
        <c:lblAlgn val="ctr"/>
        <c:lblOffset val="100"/>
        <c:noMultiLvlLbl val="0"/>
      </c:catAx>
      <c:valAx>
        <c:axId val="177078656"/>
        <c:scaling>
          <c:orientation val="minMax"/>
        </c:scaling>
        <c:delete val="1"/>
        <c:axPos val="t"/>
        <c:numFmt formatCode="###0.00" sourceLinked="1"/>
        <c:majorTickMark val="none"/>
        <c:minorTickMark val="none"/>
        <c:tickLblPos val="none"/>
        <c:crossAx val="17705638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300" b="1" i="0" u="none" strike="noStrike" baseline="0" dirty="0">
                <a:effectLst/>
              </a:rPr>
              <a:t>Emotional perceptions of coping with Coronavirus </a:t>
            </a:r>
          </a:p>
          <a:p>
            <a:pPr>
              <a:defRPr/>
            </a:pPr>
            <a:r>
              <a:rPr lang="en-US" sz="1100" b="0" dirty="0"/>
              <a:t>(MEAN</a:t>
            </a:r>
            <a:r>
              <a:rPr lang="ka-GE" sz="1100" b="0" dirty="0"/>
              <a:t> </a:t>
            </a:r>
            <a:r>
              <a:rPr lang="en-US" sz="1100" b="0" dirty="0"/>
              <a:t>data on 7 score</a:t>
            </a:r>
            <a:r>
              <a:rPr lang="en-US" sz="1100" b="0" baseline="0" dirty="0"/>
              <a:t> scale) </a:t>
            </a:r>
            <a:endParaRPr lang="en-US" sz="1100" b="0" dirty="0"/>
          </a:p>
        </c:rich>
      </c:tx>
      <c:layout/>
      <c:overlay val="0"/>
    </c:title>
    <c:autoTitleDeleted val="0"/>
    <c:plotArea>
      <c:layout>
        <c:manualLayout>
          <c:layoutTarget val="inner"/>
          <c:xMode val="edge"/>
          <c:yMode val="edge"/>
          <c:x val="0.40850109361329834"/>
          <c:y val="0.12210644502770493"/>
          <c:w val="0.59149890638670166"/>
          <c:h val="0.80960352872557595"/>
        </c:manualLayout>
      </c:layout>
      <c:barChart>
        <c:barDir val="bar"/>
        <c:grouping val="clustered"/>
        <c:varyColors val="0"/>
        <c:ser>
          <c:idx val="0"/>
          <c:order val="0"/>
          <c:tx>
            <c:strRef>
              <c:f>Sheet1!$B$1</c:f>
              <c:strCache>
                <c:ptCount val="1"/>
                <c:pt idx="0">
                  <c:v>1-st  waves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What is your probability of getting infected with the novel coronavirus?</c:v>
                </c:pt>
                <c:pt idx="1">
                  <c:v>How severe would contracting the novel coronavirus be for you?</c:v>
                </c:pt>
                <c:pt idx="2">
                  <c:v>How susceptible do you consider yourself to an infection with the novel coronavirus?</c:v>
                </c:pt>
                <c:pt idx="3">
                  <c:v>How far away is from you the Coronavirus?</c:v>
                </c:pt>
                <c:pt idx="4">
                  <c:v>How easy is for you to avoid infection?</c:v>
                </c:pt>
              </c:strCache>
            </c:strRef>
          </c:cat>
          <c:val>
            <c:numRef>
              <c:f>Sheet1!$B$2:$B$6</c:f>
              <c:numCache>
                <c:formatCode>###0.00</c:formatCode>
                <c:ptCount val="5"/>
                <c:pt idx="0">
                  <c:v>3.4357541899441331</c:v>
                </c:pt>
                <c:pt idx="1">
                  <c:v>4.0091623036649242</c:v>
                </c:pt>
                <c:pt idx="2">
                  <c:v>4.4665924276169262</c:v>
                </c:pt>
                <c:pt idx="3">
                  <c:v>4.5841807909604499</c:v>
                </c:pt>
                <c:pt idx="4">
                  <c:v>5.0664589823468331</c:v>
                </c:pt>
              </c:numCache>
            </c:numRef>
          </c:val>
          <c:extLst>
            <c:ext xmlns:c16="http://schemas.microsoft.com/office/drawing/2014/chart" uri="{C3380CC4-5D6E-409C-BE32-E72D297353CC}">
              <c16:uniqueId val="{00000000-2799-4A2E-9712-7F20CA3E9047}"/>
            </c:ext>
          </c:extLst>
        </c:ser>
        <c:ser>
          <c:idx val="1"/>
          <c:order val="1"/>
          <c:tx>
            <c:strRef>
              <c:f>Sheet1!$C$1</c:f>
              <c:strCache>
                <c:ptCount val="1"/>
                <c:pt idx="0">
                  <c:v>2nd waves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What is your probability of getting infected with the novel coronavirus?</c:v>
                </c:pt>
                <c:pt idx="1">
                  <c:v>How severe would contracting the novel coronavirus be for you?</c:v>
                </c:pt>
                <c:pt idx="2">
                  <c:v>How susceptible do you consider yourself to an infection with the novel coronavirus?</c:v>
                </c:pt>
                <c:pt idx="3">
                  <c:v>How far away is from you the Coronavirus?</c:v>
                </c:pt>
                <c:pt idx="4">
                  <c:v>How easy is for you to avoid infection?</c:v>
                </c:pt>
              </c:strCache>
            </c:strRef>
          </c:cat>
          <c:val>
            <c:numRef>
              <c:f>Sheet1!$C$2:$C$6</c:f>
              <c:numCache>
                <c:formatCode>###0.00</c:formatCode>
                <c:ptCount val="5"/>
                <c:pt idx="0">
                  <c:v>3.1892473118279581</c:v>
                </c:pt>
                <c:pt idx="1">
                  <c:v>3.751642575558475</c:v>
                </c:pt>
                <c:pt idx="2">
                  <c:v>4.6132177681473445</c:v>
                </c:pt>
                <c:pt idx="3">
                  <c:v>4.8102272727272712</c:v>
                </c:pt>
                <c:pt idx="4">
                  <c:v>5.4308012486992716</c:v>
                </c:pt>
              </c:numCache>
            </c:numRef>
          </c:val>
          <c:extLst>
            <c:ext xmlns:c16="http://schemas.microsoft.com/office/drawing/2014/chart" uri="{C3380CC4-5D6E-409C-BE32-E72D297353CC}">
              <c16:uniqueId val="{00000001-2799-4A2E-9712-7F20CA3E9047}"/>
            </c:ext>
          </c:extLst>
        </c:ser>
        <c:dLbls>
          <c:showLegendKey val="0"/>
          <c:showVal val="0"/>
          <c:showCatName val="0"/>
          <c:showSerName val="0"/>
          <c:showPercent val="0"/>
          <c:showBubbleSize val="0"/>
        </c:dLbls>
        <c:gapWidth val="75"/>
        <c:axId val="177545216"/>
        <c:axId val="177546752"/>
      </c:barChart>
      <c:catAx>
        <c:axId val="177545216"/>
        <c:scaling>
          <c:orientation val="maxMin"/>
        </c:scaling>
        <c:delete val="0"/>
        <c:axPos val="l"/>
        <c:numFmt formatCode="General" sourceLinked="0"/>
        <c:majorTickMark val="none"/>
        <c:minorTickMark val="none"/>
        <c:tickLblPos val="nextTo"/>
        <c:crossAx val="177546752"/>
        <c:crosses val="autoZero"/>
        <c:auto val="1"/>
        <c:lblAlgn val="ctr"/>
        <c:lblOffset val="100"/>
        <c:noMultiLvlLbl val="0"/>
      </c:catAx>
      <c:valAx>
        <c:axId val="177546752"/>
        <c:scaling>
          <c:orientation val="minMax"/>
        </c:scaling>
        <c:delete val="1"/>
        <c:axPos val="t"/>
        <c:numFmt formatCode="###0.00" sourceLinked="1"/>
        <c:majorTickMark val="none"/>
        <c:minorTickMark val="none"/>
        <c:tickLblPos val="none"/>
        <c:crossAx val="177545216"/>
        <c:crosses val="autoZero"/>
        <c:crossBetween val="between"/>
      </c:valAx>
    </c:plotArea>
    <c:legend>
      <c:legendPos val="b"/>
      <c:layout/>
      <c:overlay val="0"/>
    </c:legend>
    <c:plotVisOnly val="1"/>
    <c:dispBlanksAs val="gap"/>
    <c:showDLblsOverMax val="0"/>
  </c:chart>
  <c:txPr>
    <a:bodyPr/>
    <a:lstStyle/>
    <a:p>
      <a:pPr>
        <a:defRPr sz="10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dirty="0"/>
              <a:t>Attitudes toward COVID-19</a:t>
            </a:r>
          </a:p>
          <a:p>
            <a:pPr>
              <a:defRPr/>
            </a:pPr>
            <a:r>
              <a:rPr lang="en-US" sz="1400" b="0" dirty="0"/>
              <a:t>(MEAN data on 7 score scale)</a:t>
            </a:r>
          </a:p>
        </c:rich>
      </c:tx>
      <c:layout/>
      <c:overlay val="0"/>
    </c:title>
    <c:autoTitleDeleted val="0"/>
    <c:plotArea>
      <c:layout>
        <c:manualLayout>
          <c:layoutTarget val="inner"/>
          <c:xMode val="edge"/>
          <c:yMode val="edge"/>
          <c:x val="0.40850109361329834"/>
          <c:y val="0.12210644502770496"/>
          <c:w val="0.59149890638670166"/>
          <c:h val="0.80960352872557595"/>
        </c:manualLayout>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Spreading slowly- Spreading fast</c:v>
                </c:pt>
                <c:pt idx="1">
                  <c:v>Fear-inducing- Not fear-inducing</c:v>
                </c:pt>
                <c:pt idx="2">
                  <c:v>Media hyped- Not media hyped</c:v>
                </c:pt>
                <c:pt idx="3">
                  <c:v>Worrying- Not worrying</c:v>
                </c:pt>
              </c:strCache>
            </c:strRef>
          </c:cat>
          <c:val>
            <c:numRef>
              <c:f>Sheet1!$B$2:$B$5</c:f>
              <c:numCache>
                <c:formatCode>###0.00</c:formatCode>
                <c:ptCount val="4"/>
                <c:pt idx="0">
                  <c:v>5.7445708376421925</c:v>
                </c:pt>
                <c:pt idx="1">
                  <c:v>2.4448979591836735</c:v>
                </c:pt>
                <c:pt idx="2">
                  <c:v>4.9878721058434401</c:v>
                </c:pt>
                <c:pt idx="3">
                  <c:v>2.4278403275332652</c:v>
                </c:pt>
              </c:numCache>
            </c:numRef>
          </c:val>
          <c:extLst>
            <c:ext xmlns:c16="http://schemas.microsoft.com/office/drawing/2014/chart" uri="{C3380CC4-5D6E-409C-BE32-E72D297353CC}">
              <c16:uniqueId val="{00000000-185D-410B-82A5-FD7320F184C7}"/>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Spreading slowly- Spreading fast</c:v>
                </c:pt>
                <c:pt idx="1">
                  <c:v>Fear-inducing- Not fear-inducing</c:v>
                </c:pt>
                <c:pt idx="2">
                  <c:v>Media hyped- Not media hyped</c:v>
                </c:pt>
                <c:pt idx="3">
                  <c:v>Worrying- Not worrying</c:v>
                </c:pt>
              </c:strCache>
            </c:strRef>
          </c:cat>
          <c:val>
            <c:numRef>
              <c:f>Sheet1!$C$2:$C$5</c:f>
              <c:numCache>
                <c:formatCode>###0.00</c:formatCode>
                <c:ptCount val="4"/>
                <c:pt idx="0">
                  <c:v>4.9685863874345548</c:v>
                </c:pt>
                <c:pt idx="1">
                  <c:v>2.4933469805527122</c:v>
                </c:pt>
                <c:pt idx="2">
                  <c:v>5.0067415730337075</c:v>
                </c:pt>
                <c:pt idx="3">
                  <c:v>2.5802469135802468</c:v>
                </c:pt>
              </c:numCache>
            </c:numRef>
          </c:val>
          <c:extLst>
            <c:ext xmlns:c16="http://schemas.microsoft.com/office/drawing/2014/chart" uri="{C3380CC4-5D6E-409C-BE32-E72D297353CC}">
              <c16:uniqueId val="{00000001-185D-410B-82A5-FD7320F184C7}"/>
            </c:ext>
          </c:extLst>
        </c:ser>
        <c:dLbls>
          <c:showLegendKey val="0"/>
          <c:showVal val="0"/>
          <c:showCatName val="0"/>
          <c:showSerName val="0"/>
          <c:showPercent val="0"/>
          <c:showBubbleSize val="0"/>
        </c:dLbls>
        <c:gapWidth val="75"/>
        <c:axId val="177931392"/>
        <c:axId val="177932928"/>
      </c:barChart>
      <c:catAx>
        <c:axId val="177931392"/>
        <c:scaling>
          <c:orientation val="maxMin"/>
        </c:scaling>
        <c:delete val="0"/>
        <c:axPos val="l"/>
        <c:numFmt formatCode="General" sourceLinked="0"/>
        <c:majorTickMark val="none"/>
        <c:minorTickMark val="none"/>
        <c:tickLblPos val="nextTo"/>
        <c:crossAx val="177932928"/>
        <c:crosses val="autoZero"/>
        <c:auto val="1"/>
        <c:lblAlgn val="ctr"/>
        <c:lblOffset val="100"/>
        <c:noMultiLvlLbl val="0"/>
      </c:catAx>
      <c:valAx>
        <c:axId val="177932928"/>
        <c:scaling>
          <c:orientation val="minMax"/>
        </c:scaling>
        <c:delete val="1"/>
        <c:axPos val="t"/>
        <c:numFmt formatCode="###0.00" sourceLinked="1"/>
        <c:majorTickMark val="none"/>
        <c:minorTickMark val="none"/>
        <c:tickLblPos val="none"/>
        <c:crossAx val="177931392"/>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i="0" u="none" strike="noStrike" baseline="0" dirty="0">
                <a:effectLst/>
                <a:latin typeface="+mn-lt"/>
              </a:rPr>
              <a:t>Did you implemented or plan to implement the following behaviors?</a:t>
            </a:r>
            <a:endParaRPr lang="en-US" sz="1400" b="1" i="0" baseline="0" dirty="0">
              <a:latin typeface="+mn-lt"/>
            </a:endParaRPr>
          </a:p>
        </c:rich>
      </c:tx>
      <c:layout/>
      <c:overlay val="0"/>
    </c:title>
    <c:autoTitleDeleted val="0"/>
    <c:plotArea>
      <c:layout/>
      <c:barChart>
        <c:barDir val="bar"/>
        <c:grouping val="clustered"/>
        <c:varyColors val="0"/>
        <c:ser>
          <c:idx val="0"/>
          <c:order val="0"/>
          <c:tx>
            <c:strRef>
              <c:f>'ტალღების შედარება'!$Q$1385</c:f>
              <c:strCache>
                <c:ptCount val="1"/>
                <c:pt idx="0">
                  <c:v>1-st  waves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'ტალღების შედარება'!$O$1386:$P$1409</c:f>
              <c:multiLvlStrCache>
                <c:ptCount val="24"/>
                <c:lvl>
                  <c:pt idx="0">
                    <c:v>done</c:v>
                  </c:pt>
                  <c:pt idx="1">
                    <c:v>planned</c:v>
                  </c:pt>
                  <c:pt idx="2">
                    <c:v>not done nor planned</c:v>
                  </c:pt>
                  <c:pt idx="3">
                    <c:v>done</c:v>
                  </c:pt>
                  <c:pt idx="4">
                    <c:v>planned</c:v>
                  </c:pt>
                  <c:pt idx="5">
                    <c:v>not done nor planned</c:v>
                  </c:pt>
                  <c:pt idx="6">
                    <c:v>done</c:v>
                  </c:pt>
                  <c:pt idx="7">
                    <c:v>planned</c:v>
                  </c:pt>
                  <c:pt idx="8">
                    <c:v>not done nor planned</c:v>
                  </c:pt>
                  <c:pt idx="9">
                    <c:v>done</c:v>
                  </c:pt>
                  <c:pt idx="10">
                    <c:v>planned</c:v>
                  </c:pt>
                  <c:pt idx="11">
                    <c:v>not done nor planned</c:v>
                  </c:pt>
                  <c:pt idx="12">
                    <c:v>done</c:v>
                  </c:pt>
                  <c:pt idx="13">
                    <c:v>planned</c:v>
                  </c:pt>
                  <c:pt idx="14">
                    <c:v>not done nor planned</c:v>
                  </c:pt>
                  <c:pt idx="15">
                    <c:v>done</c:v>
                  </c:pt>
                  <c:pt idx="16">
                    <c:v>planned</c:v>
                  </c:pt>
                  <c:pt idx="17">
                    <c:v>not done nor planned</c:v>
                  </c:pt>
                  <c:pt idx="18">
                    <c:v>done</c:v>
                  </c:pt>
                  <c:pt idx="19">
                    <c:v>planned</c:v>
                  </c:pt>
                  <c:pt idx="20">
                    <c:v>not done nor planned</c:v>
                  </c:pt>
                  <c:pt idx="21">
                    <c:v>done</c:v>
                  </c:pt>
                  <c:pt idx="22">
                    <c:v>planned</c:v>
                  </c:pt>
                  <c:pt idx="23">
                    <c:v>not done nor planned</c:v>
                  </c:pt>
                </c:lvl>
                <c:lvl>
                  <c:pt idx="0">
                    <c:v>Bought extra medication that I take regularly</c:v>
                  </c:pt>
                  <c:pt idx="3">
                    <c:v>Bought food supplies on a large scale</c:v>
                  </c:pt>
                  <c:pt idx="6">
                    <c:v>Bought other everyday things on a large scale</c:v>
                  </c:pt>
                  <c:pt idx="9">
                    <c:v>Bought disinfectants on large scale</c:v>
                  </c:pt>
                  <c:pt idx="12">
                    <c:v>Stayed away from social events I had planned to attend</c:v>
                  </c:pt>
                  <c:pt idx="15">
                    <c:v>Avoided visiting family even when I did not have symptoms of disease</c:v>
                  </c:pt>
                  <c:pt idx="18">
                    <c:v>Asked family members or friends not to visit me</c:v>
                  </c:pt>
                  <c:pt idx="21">
                    <c:v>Decided that my family member under 18 years of age, could not meet with a friend</c:v>
                  </c:pt>
                </c:lvl>
              </c:multiLvlStrCache>
            </c:multiLvlStrRef>
          </c:cat>
          <c:val>
            <c:numRef>
              <c:f>'ტალღების შედარება'!$Q$1386:$Q$1409</c:f>
              <c:numCache>
                <c:formatCode>###0.0</c:formatCode>
                <c:ptCount val="24"/>
                <c:pt idx="0">
                  <c:v>33</c:v>
                </c:pt>
                <c:pt idx="1">
                  <c:v>8.2000000000000011</c:v>
                </c:pt>
                <c:pt idx="2">
                  <c:v>58.8</c:v>
                </c:pt>
                <c:pt idx="3">
                  <c:v>32.300000000000004</c:v>
                </c:pt>
                <c:pt idx="4">
                  <c:v>9.2000000000000011</c:v>
                </c:pt>
                <c:pt idx="5">
                  <c:v>58.5</c:v>
                </c:pt>
                <c:pt idx="6">
                  <c:v>28.4</c:v>
                </c:pt>
                <c:pt idx="7">
                  <c:v>9.3000000000000007</c:v>
                </c:pt>
                <c:pt idx="8">
                  <c:v>62.3</c:v>
                </c:pt>
                <c:pt idx="9">
                  <c:v>26</c:v>
                </c:pt>
                <c:pt idx="10">
                  <c:v>10.5</c:v>
                </c:pt>
                <c:pt idx="11">
                  <c:v>63.5</c:v>
                </c:pt>
                <c:pt idx="12">
                  <c:v>46.5</c:v>
                </c:pt>
                <c:pt idx="13">
                  <c:v>8.2000000000000011</c:v>
                </c:pt>
                <c:pt idx="14">
                  <c:v>45.3</c:v>
                </c:pt>
                <c:pt idx="15">
                  <c:v>34.700000000000003</c:v>
                </c:pt>
                <c:pt idx="16">
                  <c:v>10.200000000000001</c:v>
                </c:pt>
                <c:pt idx="17">
                  <c:v>55.1</c:v>
                </c:pt>
                <c:pt idx="18">
                  <c:v>43.8</c:v>
                </c:pt>
                <c:pt idx="19">
                  <c:v>12.8</c:v>
                </c:pt>
                <c:pt idx="20">
                  <c:v>43.4</c:v>
                </c:pt>
                <c:pt idx="21">
                  <c:v>60.474308300395265</c:v>
                </c:pt>
                <c:pt idx="22">
                  <c:v>11.264822134387352</c:v>
                </c:pt>
                <c:pt idx="23">
                  <c:v>28.260869565217387</c:v>
                </c:pt>
              </c:numCache>
            </c:numRef>
          </c:val>
          <c:extLst>
            <c:ext xmlns:c16="http://schemas.microsoft.com/office/drawing/2014/chart" uri="{C3380CC4-5D6E-409C-BE32-E72D297353CC}">
              <c16:uniqueId val="{00000000-01F3-4D32-B29C-AB6D266AF504}"/>
            </c:ext>
          </c:extLst>
        </c:ser>
        <c:ser>
          <c:idx val="1"/>
          <c:order val="1"/>
          <c:tx>
            <c:strRef>
              <c:f>'ტალღების შედარება'!$R$1385</c:f>
              <c:strCache>
                <c:ptCount val="1"/>
                <c:pt idx="0">
                  <c:v>2nd waves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'ტალღების შედარება'!$O$1386:$P$1409</c:f>
              <c:multiLvlStrCache>
                <c:ptCount val="24"/>
                <c:lvl>
                  <c:pt idx="0">
                    <c:v>done</c:v>
                  </c:pt>
                  <c:pt idx="1">
                    <c:v>planned</c:v>
                  </c:pt>
                  <c:pt idx="2">
                    <c:v>not done nor planned</c:v>
                  </c:pt>
                  <c:pt idx="3">
                    <c:v>done</c:v>
                  </c:pt>
                  <c:pt idx="4">
                    <c:v>planned</c:v>
                  </c:pt>
                  <c:pt idx="5">
                    <c:v>not done nor planned</c:v>
                  </c:pt>
                  <c:pt idx="6">
                    <c:v>done</c:v>
                  </c:pt>
                  <c:pt idx="7">
                    <c:v>planned</c:v>
                  </c:pt>
                  <c:pt idx="8">
                    <c:v>not done nor planned</c:v>
                  </c:pt>
                  <c:pt idx="9">
                    <c:v>done</c:v>
                  </c:pt>
                  <c:pt idx="10">
                    <c:v>planned</c:v>
                  </c:pt>
                  <c:pt idx="11">
                    <c:v>not done nor planned</c:v>
                  </c:pt>
                  <c:pt idx="12">
                    <c:v>done</c:v>
                  </c:pt>
                  <c:pt idx="13">
                    <c:v>planned</c:v>
                  </c:pt>
                  <c:pt idx="14">
                    <c:v>not done nor planned</c:v>
                  </c:pt>
                  <c:pt idx="15">
                    <c:v>done</c:v>
                  </c:pt>
                  <c:pt idx="16">
                    <c:v>planned</c:v>
                  </c:pt>
                  <c:pt idx="17">
                    <c:v>not done nor planned</c:v>
                  </c:pt>
                  <c:pt idx="18">
                    <c:v>done</c:v>
                  </c:pt>
                  <c:pt idx="19">
                    <c:v>planned</c:v>
                  </c:pt>
                  <c:pt idx="20">
                    <c:v>not done nor planned</c:v>
                  </c:pt>
                  <c:pt idx="21">
                    <c:v>done</c:v>
                  </c:pt>
                  <c:pt idx="22">
                    <c:v>planned</c:v>
                  </c:pt>
                  <c:pt idx="23">
                    <c:v>not done nor planned</c:v>
                  </c:pt>
                </c:lvl>
                <c:lvl>
                  <c:pt idx="0">
                    <c:v>Bought extra medication that I take regularly</c:v>
                  </c:pt>
                  <c:pt idx="3">
                    <c:v>Bought food supplies on a large scale</c:v>
                  </c:pt>
                  <c:pt idx="6">
                    <c:v>Bought other everyday things on a large scale</c:v>
                  </c:pt>
                  <c:pt idx="9">
                    <c:v>Bought disinfectants on large scale</c:v>
                  </c:pt>
                  <c:pt idx="12">
                    <c:v>Stayed away from social events I had planned to attend</c:v>
                  </c:pt>
                  <c:pt idx="15">
                    <c:v>Avoided visiting family even when I did not have symptoms of disease</c:v>
                  </c:pt>
                  <c:pt idx="18">
                    <c:v>Asked family members or friends not to visit me</c:v>
                  </c:pt>
                  <c:pt idx="21">
                    <c:v>Decided that my family member under 18 years of age, could not meet with a friend</c:v>
                  </c:pt>
                </c:lvl>
              </c:multiLvlStrCache>
            </c:multiLvlStrRef>
          </c:cat>
          <c:val>
            <c:numRef>
              <c:f>'ტალღების შედარება'!$R$1386:$R$1409</c:f>
              <c:numCache>
                <c:formatCode>###0.0</c:formatCode>
                <c:ptCount val="24"/>
                <c:pt idx="0">
                  <c:v>26.2</c:v>
                </c:pt>
                <c:pt idx="1">
                  <c:v>8.8000000000000007</c:v>
                </c:pt>
                <c:pt idx="2">
                  <c:v>65</c:v>
                </c:pt>
                <c:pt idx="3">
                  <c:v>30.5</c:v>
                </c:pt>
                <c:pt idx="4">
                  <c:v>7.2</c:v>
                </c:pt>
                <c:pt idx="5">
                  <c:v>62.3</c:v>
                </c:pt>
                <c:pt idx="6">
                  <c:v>22.8</c:v>
                </c:pt>
                <c:pt idx="7">
                  <c:v>7.1</c:v>
                </c:pt>
                <c:pt idx="8">
                  <c:v>70.099999999999994</c:v>
                </c:pt>
                <c:pt idx="9">
                  <c:v>22.3</c:v>
                </c:pt>
                <c:pt idx="10">
                  <c:v>8.5</c:v>
                </c:pt>
                <c:pt idx="11">
                  <c:v>69.2</c:v>
                </c:pt>
                <c:pt idx="12">
                  <c:v>41.2</c:v>
                </c:pt>
                <c:pt idx="13">
                  <c:v>7.5</c:v>
                </c:pt>
                <c:pt idx="14">
                  <c:v>51.3</c:v>
                </c:pt>
                <c:pt idx="15">
                  <c:v>34.700000000000003</c:v>
                </c:pt>
                <c:pt idx="16">
                  <c:v>9.3000000000000007</c:v>
                </c:pt>
                <c:pt idx="17">
                  <c:v>56</c:v>
                </c:pt>
                <c:pt idx="18">
                  <c:v>40.800000000000004</c:v>
                </c:pt>
                <c:pt idx="19">
                  <c:v>9.5</c:v>
                </c:pt>
                <c:pt idx="20">
                  <c:v>49.7</c:v>
                </c:pt>
                <c:pt idx="21">
                  <c:v>54.004106776180699</c:v>
                </c:pt>
                <c:pt idx="22">
                  <c:v>10.677618069815193</c:v>
                </c:pt>
                <c:pt idx="23">
                  <c:v>35.318275154004105</c:v>
                </c:pt>
              </c:numCache>
            </c:numRef>
          </c:val>
          <c:extLst>
            <c:ext xmlns:c16="http://schemas.microsoft.com/office/drawing/2014/chart" uri="{C3380CC4-5D6E-409C-BE32-E72D297353CC}">
              <c16:uniqueId val="{00000001-01F3-4D32-B29C-AB6D266AF504}"/>
            </c:ext>
          </c:extLst>
        </c:ser>
        <c:dLbls>
          <c:showLegendKey val="0"/>
          <c:showVal val="0"/>
          <c:showCatName val="0"/>
          <c:showSerName val="0"/>
          <c:showPercent val="0"/>
          <c:showBubbleSize val="0"/>
        </c:dLbls>
        <c:gapWidth val="75"/>
        <c:overlap val="-25"/>
        <c:axId val="66695168"/>
        <c:axId val="66696704"/>
      </c:barChart>
      <c:catAx>
        <c:axId val="66695168"/>
        <c:scaling>
          <c:orientation val="maxMin"/>
        </c:scaling>
        <c:delete val="0"/>
        <c:axPos val="l"/>
        <c:majorGridlines/>
        <c:numFmt formatCode="General" sourceLinked="0"/>
        <c:majorTickMark val="none"/>
        <c:minorTickMark val="none"/>
        <c:tickLblPos val="nextTo"/>
        <c:crossAx val="66696704"/>
        <c:crosses val="autoZero"/>
        <c:auto val="1"/>
        <c:lblAlgn val="ctr"/>
        <c:lblOffset val="100"/>
        <c:noMultiLvlLbl val="0"/>
      </c:catAx>
      <c:valAx>
        <c:axId val="66696704"/>
        <c:scaling>
          <c:orientation val="minMax"/>
          <c:max val="75"/>
          <c:min val="0"/>
        </c:scaling>
        <c:delete val="1"/>
        <c:axPos val="t"/>
        <c:numFmt formatCode="###0.0" sourceLinked="1"/>
        <c:majorTickMark val="none"/>
        <c:minorTickMark val="none"/>
        <c:tickLblPos val="none"/>
        <c:crossAx val="66695168"/>
        <c:crosses val="autoZero"/>
        <c:crossBetween val="between"/>
      </c:valAx>
    </c:plotArea>
    <c:legend>
      <c:legendPos val="b"/>
      <c:layout/>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How often do you inform yourself about the novel coronavirus? </a:t>
            </a:r>
          </a:p>
          <a:p>
            <a:pPr>
              <a:defRPr/>
            </a:pPr>
            <a:r>
              <a:rPr lang="ka-GE" sz="1200" b="0" dirty="0"/>
              <a:t>(</a:t>
            </a:r>
            <a:r>
              <a:rPr lang="en-US" sz="1200" b="0" dirty="0"/>
              <a:t>MEAN data on</a:t>
            </a:r>
            <a:r>
              <a:rPr lang="ka-GE" sz="1200" b="0" dirty="0"/>
              <a:t> 7 </a:t>
            </a:r>
            <a:r>
              <a:rPr lang="en-US" sz="1200" b="0" dirty="0"/>
              <a:t>score scale</a:t>
            </a:r>
            <a:r>
              <a:rPr lang="ka-GE" sz="1200" b="0" dirty="0"/>
              <a:t>: 1 – </a:t>
            </a:r>
            <a:r>
              <a:rPr lang="en-US" sz="1200" b="0" dirty="0"/>
              <a:t>Never; </a:t>
            </a:r>
            <a:r>
              <a:rPr lang="ka-GE" sz="1200" b="0" dirty="0"/>
              <a:t>7-</a:t>
            </a:r>
            <a:r>
              <a:rPr lang="en-US" sz="1200" b="0" baseline="0" dirty="0"/>
              <a:t> Very often</a:t>
            </a:r>
            <a:r>
              <a:rPr lang="en-US" sz="1200" b="0" dirty="0"/>
              <a:t>)</a:t>
            </a:r>
            <a:endParaRPr lang="ka-GE" sz="1200" b="0" dirty="0"/>
          </a:p>
        </c:rich>
      </c:tx>
      <c:layout/>
      <c:overlay val="0"/>
    </c:title>
    <c:autoTitleDeleted val="0"/>
    <c:plotArea>
      <c:layout>
        <c:manualLayout>
          <c:layoutTarget val="inner"/>
          <c:xMode val="edge"/>
          <c:yMode val="edge"/>
          <c:x val="0.22516776027996502"/>
          <c:y val="0.23321755613881598"/>
          <c:w val="0.77483223972003501"/>
          <c:h val="0.69849241761446534"/>
        </c:manualLayout>
      </c:layout>
      <c:barChart>
        <c:barDir val="bar"/>
        <c:grouping val="clustered"/>
        <c:varyColors val="0"/>
        <c:ser>
          <c:idx val="0"/>
          <c:order val="0"/>
          <c:tx>
            <c:strRef>
              <c:f>Sheet1!$A$2</c:f>
              <c:strCache>
                <c:ptCount val="1"/>
                <c:pt idx="0">
                  <c:v>How often do you inform yourself about the novel coronavirus?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1-st  wave</c:v>
                </c:pt>
                <c:pt idx="1">
                  <c:v>2nd wave</c:v>
                </c:pt>
              </c:strCache>
            </c:strRef>
          </c:cat>
          <c:val>
            <c:numRef>
              <c:f>Sheet1!$B$2:$C$2</c:f>
              <c:numCache>
                <c:formatCode>###0.00</c:formatCode>
                <c:ptCount val="2"/>
                <c:pt idx="0">
                  <c:v>6.4573721163490472</c:v>
                </c:pt>
                <c:pt idx="1">
                  <c:v>6.3259557344064357</c:v>
                </c:pt>
              </c:numCache>
            </c:numRef>
          </c:val>
          <c:extLst>
            <c:ext xmlns:c16="http://schemas.microsoft.com/office/drawing/2014/chart" uri="{C3380CC4-5D6E-409C-BE32-E72D297353CC}">
              <c16:uniqueId val="{00000000-902F-4F0D-802E-B64C38896622}"/>
            </c:ext>
          </c:extLst>
        </c:ser>
        <c:dLbls>
          <c:showLegendKey val="0"/>
          <c:showVal val="0"/>
          <c:showCatName val="0"/>
          <c:showSerName val="0"/>
          <c:showPercent val="0"/>
          <c:showBubbleSize val="0"/>
        </c:dLbls>
        <c:gapWidth val="75"/>
        <c:axId val="178390144"/>
        <c:axId val="178391680"/>
      </c:barChart>
      <c:catAx>
        <c:axId val="178390144"/>
        <c:scaling>
          <c:orientation val="maxMin"/>
        </c:scaling>
        <c:delete val="0"/>
        <c:axPos val="l"/>
        <c:numFmt formatCode="General" sourceLinked="0"/>
        <c:majorTickMark val="none"/>
        <c:minorTickMark val="none"/>
        <c:tickLblPos val="nextTo"/>
        <c:crossAx val="178391680"/>
        <c:crosses val="autoZero"/>
        <c:auto val="1"/>
        <c:lblAlgn val="ctr"/>
        <c:lblOffset val="100"/>
        <c:noMultiLvlLbl val="0"/>
      </c:catAx>
      <c:valAx>
        <c:axId val="178391680"/>
        <c:scaling>
          <c:orientation val="minMax"/>
        </c:scaling>
        <c:delete val="1"/>
        <c:axPos val="t"/>
        <c:numFmt formatCode="###0.00" sourceLinked="1"/>
        <c:majorTickMark val="none"/>
        <c:minorTickMark val="none"/>
        <c:tickLblPos val="none"/>
        <c:crossAx val="17839014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sz="1200" dirty="0"/>
              <a:t>How much satisfied you are concerning the information which you get through different sourced regarding COVID19 and response?</a:t>
            </a:r>
            <a:endParaRPr lang="ka-GE" sz="1200" dirty="0"/>
          </a:p>
          <a:p>
            <a:pPr algn="ctr" rtl="0">
              <a:defRPr/>
            </a:pPr>
            <a:r>
              <a:rPr lang="en-US" sz="1100" dirty="0"/>
              <a:t>(</a:t>
            </a:r>
            <a:r>
              <a:rPr lang="en-US" sz="1100" b="0" dirty="0"/>
              <a:t>MEAN</a:t>
            </a:r>
            <a:r>
              <a:rPr lang="ka-GE" sz="1100" b="0" dirty="0"/>
              <a:t> 7 </a:t>
            </a:r>
            <a:r>
              <a:rPr lang="en-US" sz="1100" b="0" i="0" u="none" strike="noStrike" baseline="0" dirty="0">
                <a:effectLst/>
              </a:rPr>
              <a:t>data on</a:t>
            </a:r>
            <a:r>
              <a:rPr lang="ka-GE" sz="1100" b="0" i="0" u="none" strike="noStrike" baseline="0" dirty="0">
                <a:effectLst/>
              </a:rPr>
              <a:t> 7 </a:t>
            </a:r>
            <a:r>
              <a:rPr lang="en-US" sz="1100" b="0" i="0" u="none" strike="noStrike" baseline="0" dirty="0">
                <a:effectLst/>
              </a:rPr>
              <a:t>score scale</a:t>
            </a:r>
            <a:r>
              <a:rPr lang="ka-GE" sz="1100" b="0" i="0" u="none" strike="noStrike" baseline="0" dirty="0">
                <a:effectLst/>
              </a:rPr>
              <a:t>: 1 – </a:t>
            </a:r>
            <a:r>
              <a:rPr lang="en-US" sz="1100" b="0" i="0" u="none" strike="noStrike" baseline="0" dirty="0">
                <a:effectLst/>
              </a:rPr>
              <a:t>Very dissatisfied ; </a:t>
            </a:r>
            <a:r>
              <a:rPr lang="ka-GE" sz="1100" b="0" i="0" u="none" strike="noStrike" baseline="0" dirty="0">
                <a:effectLst/>
              </a:rPr>
              <a:t>7-</a:t>
            </a:r>
            <a:r>
              <a:rPr lang="en-US" sz="1100" b="0" i="0" u="none" strike="noStrike" baseline="0" dirty="0">
                <a:effectLst/>
              </a:rPr>
              <a:t> Very satisfied</a:t>
            </a:r>
            <a:r>
              <a:rPr lang="en-US" sz="1100" b="0" dirty="0"/>
              <a:t>)</a:t>
            </a:r>
            <a:endParaRPr lang="ka-GE" sz="1100" b="0" dirty="0"/>
          </a:p>
        </c:rich>
      </c:tx>
      <c:layout/>
      <c:overlay val="0"/>
    </c:title>
    <c:autoTitleDeleted val="0"/>
    <c:plotArea>
      <c:layout>
        <c:manualLayout>
          <c:layoutTarget val="inner"/>
          <c:xMode val="edge"/>
          <c:yMode val="edge"/>
          <c:x val="0.22516776027996502"/>
          <c:y val="0.23321755613881598"/>
          <c:w val="0.77483223972003501"/>
          <c:h val="0.69849241761446546"/>
        </c:manualLayout>
      </c:layout>
      <c:barChart>
        <c:barDir val="bar"/>
        <c:grouping val="clustered"/>
        <c:varyColors val="0"/>
        <c:ser>
          <c:idx val="0"/>
          <c:order val="0"/>
          <c:tx>
            <c:strRef>
              <c:f>Sheet1!$A$2</c:f>
              <c:strCache>
                <c:ptCount val="1"/>
                <c:pt idx="0">
                  <c:v>How much satisfied you are concerning the information which you get through different sourced regarding COVID19 and response?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1-st  wave</c:v>
                </c:pt>
                <c:pt idx="1">
                  <c:v>2nd wave</c:v>
                </c:pt>
              </c:strCache>
            </c:strRef>
          </c:cat>
          <c:val>
            <c:numRef>
              <c:f>Sheet1!$B$2:$C$2</c:f>
              <c:numCache>
                <c:formatCode>###0.00</c:formatCode>
                <c:ptCount val="2"/>
                <c:pt idx="0">
                  <c:v>6.1065989847715763</c:v>
                </c:pt>
                <c:pt idx="1">
                  <c:v>6.2119675456389452</c:v>
                </c:pt>
              </c:numCache>
            </c:numRef>
          </c:val>
          <c:extLst>
            <c:ext xmlns:c16="http://schemas.microsoft.com/office/drawing/2014/chart" uri="{C3380CC4-5D6E-409C-BE32-E72D297353CC}">
              <c16:uniqueId val="{00000000-D088-4E22-8D3A-F03A2F4F1AEE}"/>
            </c:ext>
          </c:extLst>
        </c:ser>
        <c:dLbls>
          <c:showLegendKey val="0"/>
          <c:showVal val="0"/>
          <c:showCatName val="0"/>
          <c:showSerName val="0"/>
          <c:showPercent val="0"/>
          <c:showBubbleSize val="0"/>
        </c:dLbls>
        <c:gapWidth val="75"/>
        <c:axId val="178475392"/>
        <c:axId val="178476928"/>
      </c:barChart>
      <c:catAx>
        <c:axId val="178475392"/>
        <c:scaling>
          <c:orientation val="maxMin"/>
        </c:scaling>
        <c:delete val="0"/>
        <c:axPos val="l"/>
        <c:numFmt formatCode="General" sourceLinked="0"/>
        <c:majorTickMark val="none"/>
        <c:minorTickMark val="none"/>
        <c:tickLblPos val="nextTo"/>
        <c:crossAx val="178476928"/>
        <c:crosses val="autoZero"/>
        <c:auto val="1"/>
        <c:lblAlgn val="ctr"/>
        <c:lblOffset val="100"/>
        <c:noMultiLvlLbl val="0"/>
      </c:catAx>
      <c:valAx>
        <c:axId val="178476928"/>
        <c:scaling>
          <c:orientation val="minMax"/>
        </c:scaling>
        <c:delete val="1"/>
        <c:axPos val="t"/>
        <c:numFmt formatCode="###0.00" sourceLinked="1"/>
        <c:majorTickMark val="none"/>
        <c:minorTickMark val="none"/>
        <c:tickLblPos val="none"/>
        <c:crossAx val="178475392"/>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dirty="0">
                <a:effectLst/>
              </a:rPr>
              <a:t>The type of information I need the most relates to…</a:t>
            </a:r>
            <a:endParaRPr lang="en-US" sz="1400" dirty="0">
              <a:effectLst/>
            </a:endParaRPr>
          </a:p>
        </c:rich>
      </c:tx>
      <c:layout/>
      <c:overlay val="0"/>
    </c:title>
    <c:autoTitleDeleted val="0"/>
    <c:plotArea>
      <c:layout>
        <c:manualLayout>
          <c:layoutTarget val="inner"/>
          <c:xMode val="edge"/>
          <c:yMode val="edge"/>
          <c:x val="0.40850109361329834"/>
          <c:y val="0.12210644502770494"/>
          <c:w val="0.59149890638670166"/>
          <c:h val="0.80960352872557595"/>
        </c:manualLayout>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Symptoms of novel coronavirus</c:v>
                </c:pt>
                <c:pt idx="1">
                  <c:v>Personal stories from others about how they cope</c:v>
                </c:pt>
                <c:pt idx="2">
                  <c:v>Scientific progress in development of a vaccine against novel coronavirus</c:v>
                </c:pt>
                <c:pt idx="3">
                  <c:v>Scientific progress in development of treatment for novel coronavirus</c:v>
                </c:pt>
                <c:pt idx="4">
                  <c:v>How I can personally prevent spread of the disease</c:v>
                </c:pt>
                <c:pt idx="5">
                  <c:v>How I can take care of a person who is in the risk group</c:v>
                </c:pt>
                <c:pt idx="6">
                  <c:v>How I can best take care of the education of my family member(s) under 18 years of age</c:v>
                </c:pt>
                <c:pt idx="7">
                  <c:v>Details on travel restrictions (including within the country)</c:v>
                </c:pt>
              </c:strCache>
            </c:strRef>
          </c:cat>
          <c:val>
            <c:numRef>
              <c:f>Sheet1!$B$2:$B$9</c:f>
              <c:numCache>
                <c:formatCode>###0.0</c:formatCode>
                <c:ptCount val="8"/>
                <c:pt idx="0">
                  <c:v>87.1</c:v>
                </c:pt>
                <c:pt idx="1">
                  <c:v>78.099999999999994</c:v>
                </c:pt>
                <c:pt idx="2">
                  <c:v>90.4</c:v>
                </c:pt>
                <c:pt idx="3">
                  <c:v>90.8</c:v>
                </c:pt>
                <c:pt idx="4">
                  <c:v>90.2</c:v>
                </c:pt>
                <c:pt idx="5">
                  <c:v>85.1</c:v>
                </c:pt>
                <c:pt idx="6">
                  <c:v>45.2</c:v>
                </c:pt>
                <c:pt idx="7">
                  <c:v>82.1</c:v>
                </c:pt>
              </c:numCache>
            </c:numRef>
          </c:val>
          <c:extLst>
            <c:ext xmlns:c16="http://schemas.microsoft.com/office/drawing/2014/chart" uri="{C3380CC4-5D6E-409C-BE32-E72D297353CC}">
              <c16:uniqueId val="{00000000-FFAD-43A0-B1B7-410DB3B274B8}"/>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Symptoms of novel coronavirus</c:v>
                </c:pt>
                <c:pt idx="1">
                  <c:v>Personal stories from others about how they cope</c:v>
                </c:pt>
                <c:pt idx="2">
                  <c:v>Scientific progress in development of a vaccine against novel coronavirus</c:v>
                </c:pt>
                <c:pt idx="3">
                  <c:v>Scientific progress in development of treatment for novel coronavirus</c:v>
                </c:pt>
                <c:pt idx="4">
                  <c:v>How I can personally prevent spread of the disease</c:v>
                </c:pt>
                <c:pt idx="5">
                  <c:v>How I can take care of a person who is in the risk group</c:v>
                </c:pt>
                <c:pt idx="6">
                  <c:v>How I can best take care of the education of my family member(s) under 18 years of age</c:v>
                </c:pt>
                <c:pt idx="7">
                  <c:v>Details on travel restrictions (including within the country)</c:v>
                </c:pt>
              </c:strCache>
            </c:strRef>
          </c:cat>
          <c:val>
            <c:numRef>
              <c:f>Sheet1!$C$2:$C$9</c:f>
              <c:numCache>
                <c:formatCode>###0.0</c:formatCode>
                <c:ptCount val="8"/>
                <c:pt idx="0">
                  <c:v>82</c:v>
                </c:pt>
                <c:pt idx="1">
                  <c:v>73.900000000000006</c:v>
                </c:pt>
                <c:pt idx="2">
                  <c:v>85.3</c:v>
                </c:pt>
                <c:pt idx="3">
                  <c:v>87.2</c:v>
                </c:pt>
                <c:pt idx="4">
                  <c:v>83.8</c:v>
                </c:pt>
                <c:pt idx="5">
                  <c:v>79.8</c:v>
                </c:pt>
                <c:pt idx="6">
                  <c:v>40.9</c:v>
                </c:pt>
                <c:pt idx="7">
                  <c:v>84.3</c:v>
                </c:pt>
              </c:numCache>
            </c:numRef>
          </c:val>
          <c:extLst>
            <c:ext xmlns:c16="http://schemas.microsoft.com/office/drawing/2014/chart" uri="{C3380CC4-5D6E-409C-BE32-E72D297353CC}">
              <c16:uniqueId val="{00000001-FFAD-43A0-B1B7-410DB3B274B8}"/>
            </c:ext>
          </c:extLst>
        </c:ser>
        <c:dLbls>
          <c:showLegendKey val="0"/>
          <c:showVal val="0"/>
          <c:showCatName val="0"/>
          <c:showSerName val="0"/>
          <c:showPercent val="0"/>
          <c:showBubbleSize val="0"/>
        </c:dLbls>
        <c:gapWidth val="75"/>
        <c:axId val="178838912"/>
        <c:axId val="178848896"/>
      </c:barChart>
      <c:catAx>
        <c:axId val="178838912"/>
        <c:scaling>
          <c:orientation val="maxMin"/>
        </c:scaling>
        <c:delete val="0"/>
        <c:axPos val="l"/>
        <c:numFmt formatCode="General" sourceLinked="0"/>
        <c:majorTickMark val="none"/>
        <c:minorTickMark val="none"/>
        <c:tickLblPos val="nextTo"/>
        <c:txPr>
          <a:bodyPr/>
          <a:lstStyle/>
          <a:p>
            <a:pPr>
              <a:defRPr sz="1000" baseline="0"/>
            </a:pPr>
            <a:endParaRPr lang="en-US"/>
          </a:p>
        </c:txPr>
        <c:crossAx val="178848896"/>
        <c:crosses val="autoZero"/>
        <c:auto val="1"/>
        <c:lblAlgn val="ctr"/>
        <c:lblOffset val="100"/>
        <c:noMultiLvlLbl val="0"/>
      </c:catAx>
      <c:valAx>
        <c:axId val="178848896"/>
        <c:scaling>
          <c:orientation val="minMax"/>
        </c:scaling>
        <c:delete val="1"/>
        <c:axPos val="t"/>
        <c:numFmt formatCode="###0.0" sourceLinked="1"/>
        <c:majorTickMark val="none"/>
        <c:minorTickMark val="none"/>
        <c:tickLblPos val="none"/>
        <c:crossAx val="178838912"/>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b="1" dirty="0">
                <a:effectLst/>
              </a:rPr>
              <a:t>How will you act in case you or your family member will have symptoms</a:t>
            </a:r>
            <a:endParaRPr lang="ka-GE" sz="1600" b="1" dirty="0">
              <a:effectLst/>
            </a:endParaRPr>
          </a:p>
          <a:p>
            <a:pPr>
              <a:defRPr/>
            </a:pPr>
            <a:r>
              <a:rPr lang="ka-GE" sz="1600" b="1" dirty="0">
                <a:effectLst/>
              </a:rPr>
              <a:t> </a:t>
            </a:r>
            <a:r>
              <a:rPr lang="ka-GE" sz="1200" b="1" dirty="0">
                <a:effectLst/>
              </a:rPr>
              <a:t>(</a:t>
            </a:r>
            <a:r>
              <a:rPr lang="en-US" sz="1200" b="1" dirty="0">
                <a:effectLst/>
              </a:rPr>
              <a:t>such as temperature, cough, breath problems etc.</a:t>
            </a:r>
            <a:r>
              <a:rPr lang="ka-GE" sz="1200" b="1" dirty="0">
                <a:effectLst/>
              </a:rPr>
              <a:t>)</a:t>
            </a:r>
            <a:r>
              <a:rPr lang="en-US" sz="1200" b="1" dirty="0">
                <a:effectLst/>
              </a:rPr>
              <a:t>?</a:t>
            </a:r>
            <a:endParaRPr lang="en-US" sz="1200" dirty="0">
              <a:effectLst/>
            </a:endParaRPr>
          </a:p>
        </c:rich>
      </c:tx>
      <c:layout/>
      <c:overlay val="0"/>
    </c:title>
    <c:autoTitleDeleted val="0"/>
    <c:plotArea>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Will call 112</c:v>
                </c:pt>
                <c:pt idx="1">
                  <c:v>Will call 144</c:v>
                </c:pt>
                <c:pt idx="2">
                  <c:v>Will call the other hotline</c:v>
                </c:pt>
                <c:pt idx="3">
                  <c:v>Will call to own doctor</c:v>
                </c:pt>
                <c:pt idx="4">
                  <c:v>Will go in clinic</c:v>
                </c:pt>
                <c:pt idx="5">
                  <c:v>Will ask laboratory to come</c:v>
                </c:pt>
                <c:pt idx="6">
                  <c:v>Will stay at home and care myself without sharing this information to any official sources</c:v>
                </c:pt>
              </c:strCache>
            </c:strRef>
          </c:cat>
          <c:val>
            <c:numRef>
              <c:f>Sheet1!$B$2:$B$8</c:f>
              <c:numCache>
                <c:formatCode>###0.0</c:formatCode>
                <c:ptCount val="7"/>
                <c:pt idx="0">
                  <c:v>71.400000000000006</c:v>
                </c:pt>
                <c:pt idx="1">
                  <c:v>19.399999999999999</c:v>
                </c:pt>
                <c:pt idx="2">
                  <c:v>3.8</c:v>
                </c:pt>
                <c:pt idx="3">
                  <c:v>27.3</c:v>
                </c:pt>
                <c:pt idx="4">
                  <c:v>11.3</c:v>
                </c:pt>
                <c:pt idx="5">
                  <c:v>2.5</c:v>
                </c:pt>
                <c:pt idx="6">
                  <c:v>1.8</c:v>
                </c:pt>
              </c:numCache>
            </c:numRef>
          </c:val>
          <c:extLst>
            <c:ext xmlns:c16="http://schemas.microsoft.com/office/drawing/2014/chart" uri="{C3380CC4-5D6E-409C-BE32-E72D297353CC}">
              <c16:uniqueId val="{00000000-F419-4B2C-AB36-06F66489E006}"/>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Will call 112</c:v>
                </c:pt>
                <c:pt idx="1">
                  <c:v>Will call 144</c:v>
                </c:pt>
                <c:pt idx="2">
                  <c:v>Will call the other hotline</c:v>
                </c:pt>
                <c:pt idx="3">
                  <c:v>Will call to own doctor</c:v>
                </c:pt>
                <c:pt idx="4">
                  <c:v>Will go in clinic</c:v>
                </c:pt>
                <c:pt idx="5">
                  <c:v>Will ask laboratory to come</c:v>
                </c:pt>
                <c:pt idx="6">
                  <c:v>Will stay at home and care myself without sharing this information to any official sources</c:v>
                </c:pt>
              </c:strCache>
            </c:strRef>
          </c:cat>
          <c:val>
            <c:numRef>
              <c:f>Sheet1!$C$2:$C$8</c:f>
              <c:numCache>
                <c:formatCode>###0.0</c:formatCode>
                <c:ptCount val="7"/>
                <c:pt idx="0">
                  <c:v>71.599999999999994</c:v>
                </c:pt>
                <c:pt idx="1">
                  <c:v>25.4</c:v>
                </c:pt>
                <c:pt idx="2">
                  <c:v>2.6</c:v>
                </c:pt>
                <c:pt idx="3">
                  <c:v>23.8</c:v>
                </c:pt>
                <c:pt idx="4">
                  <c:v>7.5</c:v>
                </c:pt>
                <c:pt idx="5">
                  <c:v>0.5</c:v>
                </c:pt>
                <c:pt idx="6">
                  <c:v>0.8</c:v>
                </c:pt>
              </c:numCache>
            </c:numRef>
          </c:val>
          <c:extLst>
            <c:ext xmlns:c16="http://schemas.microsoft.com/office/drawing/2014/chart" uri="{C3380CC4-5D6E-409C-BE32-E72D297353CC}">
              <c16:uniqueId val="{00000001-F419-4B2C-AB36-06F66489E006}"/>
            </c:ext>
          </c:extLst>
        </c:ser>
        <c:dLbls>
          <c:showLegendKey val="0"/>
          <c:showVal val="0"/>
          <c:showCatName val="0"/>
          <c:showSerName val="0"/>
          <c:showPercent val="0"/>
          <c:showBubbleSize val="0"/>
        </c:dLbls>
        <c:gapWidth val="75"/>
        <c:overlap val="-25"/>
        <c:axId val="179118848"/>
        <c:axId val="179120384"/>
      </c:barChart>
      <c:catAx>
        <c:axId val="179118848"/>
        <c:scaling>
          <c:orientation val="maxMin"/>
        </c:scaling>
        <c:delete val="0"/>
        <c:axPos val="l"/>
        <c:numFmt formatCode="General" sourceLinked="0"/>
        <c:majorTickMark val="none"/>
        <c:minorTickMark val="none"/>
        <c:tickLblPos val="nextTo"/>
        <c:txPr>
          <a:bodyPr/>
          <a:lstStyle/>
          <a:p>
            <a:pPr>
              <a:defRPr sz="1000" baseline="0"/>
            </a:pPr>
            <a:endParaRPr lang="en-US"/>
          </a:p>
        </c:txPr>
        <c:crossAx val="179120384"/>
        <c:crosses val="autoZero"/>
        <c:auto val="1"/>
        <c:lblAlgn val="ctr"/>
        <c:lblOffset val="100"/>
        <c:noMultiLvlLbl val="0"/>
      </c:catAx>
      <c:valAx>
        <c:axId val="179120384"/>
        <c:scaling>
          <c:orientation val="minMax"/>
        </c:scaling>
        <c:delete val="1"/>
        <c:axPos val="t"/>
        <c:numFmt formatCode="###0.0" sourceLinked="1"/>
        <c:majorTickMark val="none"/>
        <c:minorTickMark val="none"/>
        <c:tickLblPos val="none"/>
        <c:crossAx val="179118848"/>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How will you act in case of having supply or transportation problems?</a:t>
            </a:r>
          </a:p>
        </c:rich>
      </c:tx>
      <c:layout/>
      <c:overlay val="0"/>
    </c:title>
    <c:autoTitleDeleted val="0"/>
    <c:plotArea>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Will call 112</c:v>
                </c:pt>
                <c:pt idx="1">
                  <c:v>Will call 144</c:v>
                </c:pt>
                <c:pt idx="2">
                  <c:v>Will call the other hotline</c:v>
                </c:pt>
                <c:pt idx="3">
                  <c:v>Will call to relative/friend</c:v>
                </c:pt>
                <c:pt idx="4">
                  <c:v>Will call the local government organizations</c:v>
                </c:pt>
              </c:strCache>
            </c:strRef>
          </c:cat>
          <c:val>
            <c:numRef>
              <c:f>Sheet1!$B$2:$B$6</c:f>
              <c:numCache>
                <c:formatCode>###0.0</c:formatCode>
                <c:ptCount val="5"/>
                <c:pt idx="0">
                  <c:v>28.2</c:v>
                </c:pt>
                <c:pt idx="1">
                  <c:v>18.3</c:v>
                </c:pt>
                <c:pt idx="2">
                  <c:v>2.9</c:v>
                </c:pt>
                <c:pt idx="3">
                  <c:v>23.9</c:v>
                </c:pt>
                <c:pt idx="4">
                  <c:v>15.3</c:v>
                </c:pt>
              </c:numCache>
            </c:numRef>
          </c:val>
          <c:extLst>
            <c:ext xmlns:c16="http://schemas.microsoft.com/office/drawing/2014/chart" uri="{C3380CC4-5D6E-409C-BE32-E72D297353CC}">
              <c16:uniqueId val="{00000000-D08B-4E7A-A6FE-4880118467D7}"/>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Will call 112</c:v>
                </c:pt>
                <c:pt idx="1">
                  <c:v>Will call 144</c:v>
                </c:pt>
                <c:pt idx="2">
                  <c:v>Will call the other hotline</c:v>
                </c:pt>
                <c:pt idx="3">
                  <c:v>Will call to relative/friend</c:v>
                </c:pt>
                <c:pt idx="4">
                  <c:v>Will call the local government organizations</c:v>
                </c:pt>
              </c:strCache>
            </c:strRef>
          </c:cat>
          <c:val>
            <c:numRef>
              <c:f>Sheet1!$C$2:$C$6</c:f>
              <c:numCache>
                <c:formatCode>###0.0</c:formatCode>
                <c:ptCount val="5"/>
                <c:pt idx="0">
                  <c:v>23.3</c:v>
                </c:pt>
                <c:pt idx="1">
                  <c:v>34.5</c:v>
                </c:pt>
                <c:pt idx="2">
                  <c:v>3.5</c:v>
                </c:pt>
                <c:pt idx="3">
                  <c:v>23</c:v>
                </c:pt>
                <c:pt idx="4">
                  <c:v>15.8</c:v>
                </c:pt>
              </c:numCache>
            </c:numRef>
          </c:val>
          <c:extLst>
            <c:ext xmlns:c16="http://schemas.microsoft.com/office/drawing/2014/chart" uri="{C3380CC4-5D6E-409C-BE32-E72D297353CC}">
              <c16:uniqueId val="{00000001-D08B-4E7A-A6FE-4880118467D7}"/>
            </c:ext>
          </c:extLst>
        </c:ser>
        <c:dLbls>
          <c:showLegendKey val="0"/>
          <c:showVal val="0"/>
          <c:showCatName val="0"/>
          <c:showSerName val="0"/>
          <c:showPercent val="0"/>
          <c:showBubbleSize val="0"/>
        </c:dLbls>
        <c:gapWidth val="75"/>
        <c:overlap val="-25"/>
        <c:axId val="179190016"/>
        <c:axId val="179200000"/>
      </c:barChart>
      <c:catAx>
        <c:axId val="179190016"/>
        <c:scaling>
          <c:orientation val="maxMin"/>
        </c:scaling>
        <c:delete val="0"/>
        <c:axPos val="l"/>
        <c:numFmt formatCode="General" sourceLinked="0"/>
        <c:majorTickMark val="none"/>
        <c:minorTickMark val="none"/>
        <c:tickLblPos val="nextTo"/>
        <c:crossAx val="179200000"/>
        <c:crosses val="autoZero"/>
        <c:auto val="1"/>
        <c:lblAlgn val="ctr"/>
        <c:lblOffset val="100"/>
        <c:noMultiLvlLbl val="0"/>
      </c:catAx>
      <c:valAx>
        <c:axId val="179200000"/>
        <c:scaling>
          <c:orientation val="minMax"/>
        </c:scaling>
        <c:delete val="1"/>
        <c:axPos val="t"/>
        <c:numFmt formatCode="###0.0" sourceLinked="1"/>
        <c:majorTickMark val="none"/>
        <c:minorTickMark val="none"/>
        <c:tickLblPos val="none"/>
        <c:crossAx val="179190016"/>
        <c:crosses val="autoZero"/>
        <c:crossBetween val="between"/>
      </c:valAx>
    </c:plotArea>
    <c:legend>
      <c:legendPos val="b"/>
      <c:layout/>
      <c:overlay val="0"/>
    </c:legend>
    <c:plotVisOnly val="1"/>
    <c:dispBlanksAs val="gap"/>
    <c:showDLblsOverMax val="0"/>
  </c:chart>
  <c:txPr>
    <a:bodyPr/>
    <a:lstStyle/>
    <a:p>
      <a:pPr>
        <a:defRPr sz="1000" baseline="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dirty="0">
                <a:effectLst/>
              </a:rPr>
              <a:t>How much confidence do you have in the below individuals and organizations that they can handle the novel coronavirus well </a:t>
            </a:r>
            <a:endParaRPr lang="en-US" sz="1400" dirty="0">
              <a:effectLst/>
            </a:endParaRPr>
          </a:p>
          <a:p>
            <a:pPr>
              <a:defRPr/>
            </a:pPr>
            <a:r>
              <a:rPr lang="ka-GE" sz="1200" b="0" dirty="0"/>
              <a:t>(</a:t>
            </a:r>
            <a:r>
              <a:rPr lang="en-US" sz="1200" b="0" dirty="0"/>
              <a:t>MEAN</a:t>
            </a:r>
            <a:r>
              <a:rPr lang="ka-GE" sz="1200" b="0" dirty="0"/>
              <a:t> </a:t>
            </a:r>
            <a:r>
              <a:rPr lang="en-US" sz="1200" b="0" dirty="0"/>
              <a:t>data on </a:t>
            </a:r>
            <a:r>
              <a:rPr lang="ka-GE" sz="1200" b="0" dirty="0"/>
              <a:t>7 </a:t>
            </a:r>
            <a:r>
              <a:rPr lang="en-US" sz="1200" b="0" dirty="0"/>
              <a:t>score</a:t>
            </a:r>
            <a:r>
              <a:rPr lang="en-US" sz="1200" b="0" baseline="0" dirty="0"/>
              <a:t> scale</a:t>
            </a:r>
            <a:r>
              <a:rPr lang="ka-GE" sz="1200" b="0" dirty="0"/>
              <a:t>: </a:t>
            </a:r>
            <a:r>
              <a:rPr lang="en-US" sz="1200" b="0" dirty="0"/>
              <a:t>1 -</a:t>
            </a:r>
            <a:r>
              <a:rPr lang="en-US" sz="1200" b="0" i="0" u="none" strike="noStrike" baseline="0" dirty="0">
                <a:effectLst/>
              </a:rPr>
              <a:t>Very low confidence </a:t>
            </a:r>
            <a:r>
              <a:rPr lang="ka-GE" sz="1200" b="0" dirty="0"/>
              <a:t>/7 - </a:t>
            </a:r>
            <a:r>
              <a:rPr lang="en-US" sz="1200" b="0" i="0" u="none" strike="noStrike" baseline="0" dirty="0">
                <a:effectLst/>
              </a:rPr>
              <a:t>Very high confidence</a:t>
            </a:r>
            <a:r>
              <a:rPr lang="ka-GE" sz="1200" b="0" dirty="0"/>
              <a:t>)</a:t>
            </a:r>
            <a:endParaRPr lang="en-US" sz="1200" b="0" dirty="0"/>
          </a:p>
        </c:rich>
      </c:tx>
      <c:layout/>
      <c:overlay val="0"/>
    </c:title>
    <c:autoTitleDeleted val="0"/>
    <c:plotArea>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Sheet1!$A$2:$A$16</c:f>
              <c:strCache>
                <c:ptCount val="15"/>
                <c:pt idx="0">
                  <c:v>Doctor who will be recommended by 112</c:v>
                </c:pt>
                <c:pt idx="1">
                  <c:v>Media</c:v>
                </c:pt>
                <c:pt idx="2">
                  <c:v>Fever Centers</c:v>
                </c:pt>
                <c:pt idx="3">
                  <c:v>COVID19 state council</c:v>
                </c:pt>
                <c:pt idx="4">
                  <c:v>The local government</c:v>
                </c:pt>
                <c:pt idx="5">
                  <c:v>Ministry of Health</c:v>
                </c:pt>
                <c:pt idx="6">
                  <c:v>National Center for Disease Control and Public Health</c:v>
                </c:pt>
                <c:pt idx="7">
                  <c:v>Medical professional associations</c:v>
                </c:pt>
                <c:pt idx="8">
                  <c:v>Ministry of Education</c:v>
                </c:pt>
                <c:pt idx="9">
                  <c:v>Schools</c:v>
                </c:pt>
                <c:pt idx="10">
                  <c:v>Universities</c:v>
                </c:pt>
                <c:pt idx="11">
                  <c:v>Kindergartens</c:v>
                </c:pt>
                <c:pt idx="12">
                  <c:v>Other ministries providing food and medicines</c:v>
                </c:pt>
                <c:pt idx="13">
                  <c:v>Other Ministries/services providing public peace </c:v>
                </c:pt>
                <c:pt idx="14">
                  <c:v>Private companies/business</c:v>
                </c:pt>
              </c:strCache>
            </c:strRef>
          </c:cat>
          <c:val>
            <c:numRef>
              <c:f>Sheet1!$B$2:$B$16</c:f>
              <c:numCache>
                <c:formatCode>###0.00</c:formatCode>
                <c:ptCount val="15"/>
                <c:pt idx="0">
                  <c:v>5.4918389553862896</c:v>
                </c:pt>
                <c:pt idx="1">
                  <c:v>4.9758507135016492</c:v>
                </c:pt>
                <c:pt idx="2">
                  <c:v>6.0077519379844944</c:v>
                </c:pt>
                <c:pt idx="3">
                  <c:v>5.9876404494382021</c:v>
                </c:pt>
                <c:pt idx="4">
                  <c:v>5.6323366555924697</c:v>
                </c:pt>
                <c:pt idx="5">
                  <c:v>6.1158663883089766</c:v>
                </c:pt>
                <c:pt idx="6">
                  <c:v>6.3371848739495764</c:v>
                </c:pt>
                <c:pt idx="7">
                  <c:v>5.8737500000000002</c:v>
                </c:pt>
                <c:pt idx="8">
                  <c:v>5.0120048019207664</c:v>
                </c:pt>
                <c:pt idx="9">
                  <c:v>4.9025270758122765</c:v>
                </c:pt>
                <c:pt idx="10">
                  <c:v>4.9257425742574261</c:v>
                </c:pt>
                <c:pt idx="11">
                  <c:v>4.9539641943734036</c:v>
                </c:pt>
                <c:pt idx="12">
                  <c:v>5.2095238095238114</c:v>
                </c:pt>
                <c:pt idx="13">
                  <c:v>5.4324009324009328</c:v>
                </c:pt>
                <c:pt idx="14">
                  <c:v>4.4721845318860245</c:v>
                </c:pt>
              </c:numCache>
            </c:numRef>
          </c:val>
          <c:extLst>
            <c:ext xmlns:c16="http://schemas.microsoft.com/office/drawing/2014/chart" uri="{C3380CC4-5D6E-409C-BE32-E72D297353CC}">
              <c16:uniqueId val="{00000000-C252-4DEC-BC83-2CABFAF730AF}"/>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Sheet1!$A$2:$A$16</c:f>
              <c:strCache>
                <c:ptCount val="15"/>
                <c:pt idx="0">
                  <c:v>Doctor who will be recommended by 112</c:v>
                </c:pt>
                <c:pt idx="1">
                  <c:v>Media</c:v>
                </c:pt>
                <c:pt idx="2">
                  <c:v>Fever Centers</c:v>
                </c:pt>
                <c:pt idx="3">
                  <c:v>COVID19 state council</c:v>
                </c:pt>
                <c:pt idx="4">
                  <c:v>The local government</c:v>
                </c:pt>
                <c:pt idx="5">
                  <c:v>Ministry of Health</c:v>
                </c:pt>
                <c:pt idx="6">
                  <c:v>National Center for Disease Control and Public Health</c:v>
                </c:pt>
                <c:pt idx="7">
                  <c:v>Medical professional associations</c:v>
                </c:pt>
                <c:pt idx="8">
                  <c:v>Ministry of Education</c:v>
                </c:pt>
                <c:pt idx="9">
                  <c:v>Schools</c:v>
                </c:pt>
                <c:pt idx="10">
                  <c:v>Universities</c:v>
                </c:pt>
                <c:pt idx="11">
                  <c:v>Kindergartens</c:v>
                </c:pt>
                <c:pt idx="12">
                  <c:v>Other ministries providing food and medicines</c:v>
                </c:pt>
                <c:pt idx="13">
                  <c:v>Other Ministries/services providing public peace </c:v>
                </c:pt>
                <c:pt idx="14">
                  <c:v>Private companies/business</c:v>
                </c:pt>
              </c:strCache>
            </c:strRef>
          </c:cat>
          <c:val>
            <c:numRef>
              <c:f>Sheet1!$C$2:$C$16</c:f>
              <c:numCache>
                <c:formatCode>###0.00</c:formatCode>
                <c:ptCount val="15"/>
                <c:pt idx="0">
                  <c:v>5.6733556298773689</c:v>
                </c:pt>
                <c:pt idx="1">
                  <c:v>5.3329621380846346</c:v>
                </c:pt>
                <c:pt idx="2">
                  <c:v>6.2217343578485167</c:v>
                </c:pt>
                <c:pt idx="3">
                  <c:v>6.1670353982300856</c:v>
                </c:pt>
                <c:pt idx="4">
                  <c:v>5.7337016574585657</c:v>
                </c:pt>
                <c:pt idx="5">
                  <c:v>6.2076843198338505</c:v>
                </c:pt>
                <c:pt idx="6">
                  <c:v>6.3315899581589941</c:v>
                </c:pt>
                <c:pt idx="7">
                  <c:v>6.0625782227784706</c:v>
                </c:pt>
                <c:pt idx="8">
                  <c:v>5.3365853658536588</c:v>
                </c:pt>
                <c:pt idx="9">
                  <c:v>5.2026699029126249</c:v>
                </c:pt>
                <c:pt idx="10">
                  <c:v>5.2222222222222223</c:v>
                </c:pt>
                <c:pt idx="11">
                  <c:v>5.2779255319148914</c:v>
                </c:pt>
                <c:pt idx="12">
                  <c:v>5.4592760180995494</c:v>
                </c:pt>
                <c:pt idx="13">
                  <c:v>5.7466666666666688</c:v>
                </c:pt>
                <c:pt idx="14">
                  <c:v>4.8406961178045513</c:v>
                </c:pt>
              </c:numCache>
            </c:numRef>
          </c:val>
          <c:extLst>
            <c:ext xmlns:c16="http://schemas.microsoft.com/office/drawing/2014/chart" uri="{C3380CC4-5D6E-409C-BE32-E72D297353CC}">
              <c16:uniqueId val="{00000001-C252-4DEC-BC83-2CABFAF730AF}"/>
            </c:ext>
          </c:extLst>
        </c:ser>
        <c:dLbls>
          <c:showLegendKey val="0"/>
          <c:showVal val="0"/>
          <c:showCatName val="0"/>
          <c:showSerName val="0"/>
          <c:showPercent val="0"/>
          <c:showBubbleSize val="0"/>
        </c:dLbls>
        <c:gapWidth val="75"/>
        <c:overlap val="-25"/>
        <c:axId val="179464064"/>
        <c:axId val="179465600"/>
      </c:barChart>
      <c:catAx>
        <c:axId val="179464064"/>
        <c:scaling>
          <c:orientation val="maxMin"/>
        </c:scaling>
        <c:delete val="0"/>
        <c:axPos val="l"/>
        <c:numFmt formatCode="General" sourceLinked="0"/>
        <c:majorTickMark val="none"/>
        <c:minorTickMark val="none"/>
        <c:tickLblPos val="nextTo"/>
        <c:txPr>
          <a:bodyPr/>
          <a:lstStyle/>
          <a:p>
            <a:pPr>
              <a:defRPr sz="900"/>
            </a:pPr>
            <a:endParaRPr lang="en-US"/>
          </a:p>
        </c:txPr>
        <c:crossAx val="179465600"/>
        <c:crosses val="autoZero"/>
        <c:auto val="1"/>
        <c:lblAlgn val="ctr"/>
        <c:lblOffset val="100"/>
        <c:noMultiLvlLbl val="0"/>
      </c:catAx>
      <c:valAx>
        <c:axId val="179465600"/>
        <c:scaling>
          <c:orientation val="minMax"/>
        </c:scaling>
        <c:delete val="1"/>
        <c:axPos val="t"/>
        <c:numFmt formatCode="###0.00" sourceLinked="1"/>
        <c:majorTickMark val="none"/>
        <c:minorTickMark val="none"/>
        <c:tickLblPos val="none"/>
        <c:crossAx val="179464064"/>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Current monthly</a:t>
            </a:r>
            <a:r>
              <a:rPr lang="en-US" baseline="0" dirty="0"/>
              <a:t> icome and income of the families before Coronavirus</a:t>
            </a:r>
            <a:endParaRPr lang="en-US" dirty="0"/>
          </a:p>
        </c:rich>
      </c:tx>
      <c:layout/>
      <c:overlay val="0"/>
    </c:title>
    <c:autoTitleDeleted val="0"/>
    <c:plotArea>
      <c:layout>
        <c:manualLayout>
          <c:layoutTarget val="inner"/>
          <c:xMode val="edge"/>
          <c:yMode val="edge"/>
          <c:x val="6.0251498413444585E-2"/>
          <c:y val="4.7896929550472853E-2"/>
          <c:w val="0.93786755200376071"/>
          <c:h val="0.5960121651460234"/>
        </c:manualLayout>
      </c:layout>
      <c:barChart>
        <c:barDir val="col"/>
        <c:grouping val="clustered"/>
        <c:varyColors val="0"/>
        <c:ser>
          <c:idx val="0"/>
          <c:order val="0"/>
          <c:tx>
            <c:strRef>
              <c:f>Sheet1!$B$1</c:f>
              <c:strCache>
                <c:ptCount val="1"/>
                <c:pt idx="0">
                  <c:v>What is the income of your family per month? </c:v>
                </c:pt>
              </c:strCache>
            </c:strRef>
          </c:tx>
          <c:invertIfNegative val="0"/>
          <c:dLbls>
            <c:dLbl>
              <c:idx val="0"/>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7FDE-467A-85FC-8F58E5F0A3BF}"/>
                </c:ext>
              </c:extLst>
            </c:dLbl>
            <c:spPr>
              <a:noFill/>
              <a:ln>
                <a:noFill/>
              </a:ln>
              <a:effectLst/>
            </c:spPr>
            <c:txPr>
              <a:bodyPr wrap="square" lIns="38100" tIns="19050" rIns="38100" bIns="19050" anchor="ctr">
                <a:spAutoFit/>
              </a:bodyPr>
              <a:lstStyle/>
              <a:p>
                <a:pPr>
                  <a:defRPr sz="1100" baseline="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N/A</c:v>
                </c:pt>
              </c:strCache>
            </c:strRef>
          </c:cat>
          <c:val>
            <c:numRef>
              <c:f>Sheet1!$B$2:$B$12</c:f>
              <c:numCache>
                <c:formatCode>###0.0</c:formatCode>
                <c:ptCount val="11"/>
                <c:pt idx="0">
                  <c:v>29.2</c:v>
                </c:pt>
                <c:pt idx="1">
                  <c:v>16.8</c:v>
                </c:pt>
                <c:pt idx="2">
                  <c:v>9.3000000000000007</c:v>
                </c:pt>
                <c:pt idx="3">
                  <c:v>6.2</c:v>
                </c:pt>
                <c:pt idx="4">
                  <c:v>4.9000000000000004</c:v>
                </c:pt>
                <c:pt idx="5">
                  <c:v>4.0999999999999996</c:v>
                </c:pt>
                <c:pt idx="6">
                  <c:v>2.1</c:v>
                </c:pt>
                <c:pt idx="7" formatCode="####.0">
                  <c:v>0.8</c:v>
                </c:pt>
                <c:pt idx="8">
                  <c:v>1.3</c:v>
                </c:pt>
                <c:pt idx="9" formatCode="####.0">
                  <c:v>0.60000000000000031</c:v>
                </c:pt>
                <c:pt idx="10">
                  <c:v>24.7</c:v>
                </c:pt>
              </c:numCache>
            </c:numRef>
          </c:val>
          <c:extLst>
            <c:ext xmlns:c16="http://schemas.microsoft.com/office/drawing/2014/chart" uri="{C3380CC4-5D6E-409C-BE32-E72D297353CC}">
              <c16:uniqueId val="{00000001-7FDE-467A-85FC-8F58E5F0A3BF}"/>
            </c:ext>
          </c:extLst>
        </c:ser>
        <c:ser>
          <c:idx val="1"/>
          <c:order val="1"/>
          <c:tx>
            <c:strRef>
              <c:f>Sheet1!$C$1</c:f>
              <c:strCache>
                <c:ptCount val="1"/>
                <c:pt idx="0">
                  <c:v>What was the income of your family per month before the novel coronavirus spread?</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More than 3000</c:v>
                </c:pt>
                <c:pt idx="10">
                  <c:v>N/A</c:v>
                </c:pt>
              </c:strCache>
            </c:strRef>
          </c:cat>
          <c:val>
            <c:numRef>
              <c:f>Sheet1!$C$2:$C$12</c:f>
              <c:numCache>
                <c:formatCode>###0.0</c:formatCode>
                <c:ptCount val="11"/>
                <c:pt idx="0">
                  <c:v>17.8</c:v>
                </c:pt>
                <c:pt idx="1">
                  <c:v>14.7</c:v>
                </c:pt>
                <c:pt idx="2">
                  <c:v>11.3</c:v>
                </c:pt>
                <c:pt idx="3">
                  <c:v>7.7</c:v>
                </c:pt>
                <c:pt idx="4">
                  <c:v>7.5</c:v>
                </c:pt>
                <c:pt idx="5">
                  <c:v>8.2000000000000011</c:v>
                </c:pt>
                <c:pt idx="6">
                  <c:v>4.5999999999999996</c:v>
                </c:pt>
                <c:pt idx="7">
                  <c:v>1.5</c:v>
                </c:pt>
                <c:pt idx="8">
                  <c:v>1.8</c:v>
                </c:pt>
                <c:pt idx="9" formatCode="####.0">
                  <c:v>0.9</c:v>
                </c:pt>
                <c:pt idx="10">
                  <c:v>24</c:v>
                </c:pt>
              </c:numCache>
            </c:numRef>
          </c:val>
          <c:extLst>
            <c:ext xmlns:c16="http://schemas.microsoft.com/office/drawing/2014/chart" uri="{C3380CC4-5D6E-409C-BE32-E72D297353CC}">
              <c16:uniqueId val="{00000002-7FDE-467A-85FC-8F58E5F0A3BF}"/>
            </c:ext>
          </c:extLst>
        </c:ser>
        <c:dLbls>
          <c:showLegendKey val="0"/>
          <c:showVal val="0"/>
          <c:showCatName val="0"/>
          <c:showSerName val="0"/>
          <c:showPercent val="0"/>
          <c:showBubbleSize val="0"/>
        </c:dLbls>
        <c:gapWidth val="75"/>
        <c:overlap val="-25"/>
        <c:axId val="66841984"/>
        <c:axId val="67257472"/>
      </c:barChart>
      <c:catAx>
        <c:axId val="66841984"/>
        <c:scaling>
          <c:orientation val="minMax"/>
        </c:scaling>
        <c:delete val="0"/>
        <c:axPos val="b"/>
        <c:numFmt formatCode="General" sourceLinked="0"/>
        <c:majorTickMark val="none"/>
        <c:minorTickMark val="none"/>
        <c:tickLblPos val="nextTo"/>
        <c:txPr>
          <a:bodyPr/>
          <a:lstStyle/>
          <a:p>
            <a:pPr>
              <a:defRPr sz="950" baseline="0"/>
            </a:pPr>
            <a:endParaRPr lang="en-US"/>
          </a:p>
        </c:txPr>
        <c:crossAx val="67257472"/>
        <c:crosses val="autoZero"/>
        <c:auto val="1"/>
        <c:lblAlgn val="ctr"/>
        <c:lblOffset val="100"/>
        <c:noMultiLvlLbl val="0"/>
      </c:catAx>
      <c:valAx>
        <c:axId val="67257472"/>
        <c:scaling>
          <c:orientation val="minMax"/>
        </c:scaling>
        <c:delete val="1"/>
        <c:axPos val="l"/>
        <c:numFmt formatCode="###0.0" sourceLinked="1"/>
        <c:majorTickMark val="none"/>
        <c:minorTickMark val="none"/>
        <c:tickLblPos val="none"/>
        <c:crossAx val="66841984"/>
        <c:crosses val="autoZero"/>
        <c:crossBetween val="between"/>
      </c:valAx>
    </c:plotArea>
    <c:legend>
      <c:legendPos val="b"/>
      <c:legendEntry>
        <c:idx val="1"/>
        <c:txPr>
          <a:bodyPr/>
          <a:lstStyle/>
          <a:p>
            <a:pPr>
              <a:defRPr sz="950" baseline="0"/>
            </a:pPr>
            <a:endParaRPr lang="en-US"/>
          </a:p>
        </c:txPr>
      </c:legendEntry>
      <c:layout>
        <c:manualLayout>
          <c:xMode val="edge"/>
          <c:yMode val="edge"/>
          <c:x val="0.1613182120891605"/>
          <c:y val="0.79400158313544145"/>
          <c:w val="0.78184099189093892"/>
          <c:h val="0.13642482189726285"/>
        </c:manualLayout>
      </c:layout>
      <c:overlay val="0"/>
      <c:txPr>
        <a:bodyPr/>
        <a:lstStyle/>
        <a:p>
          <a:pPr>
            <a:defRPr sz="1000" baseline="0"/>
          </a:pPr>
          <a:endParaRPr lang="en-US"/>
        </a:p>
      </c:txPr>
    </c:legend>
    <c:plotVisOnly val="1"/>
    <c:dispBlanksAs val="gap"/>
    <c:showDLblsOverMax val="0"/>
  </c:chart>
  <c:txPr>
    <a:bodyPr/>
    <a:lstStyle/>
    <a:p>
      <a:pPr>
        <a:defRPr sz="12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Measures taken by the government are adequate</a:t>
            </a:r>
          </a:p>
          <a:p>
            <a:pPr>
              <a:defRPr/>
            </a:pPr>
            <a:r>
              <a:rPr lang="en-US" sz="1200" b="0" dirty="0"/>
              <a:t>(MEAN data on 7 score scale: 1</a:t>
            </a:r>
            <a:r>
              <a:rPr lang="en-US" sz="1200" b="0" baseline="0" dirty="0"/>
              <a:t>-</a:t>
            </a:r>
            <a:r>
              <a:rPr lang="en-US" sz="1200" b="0" i="0" u="none" strike="noStrike" baseline="0" dirty="0">
                <a:effectLst/>
              </a:rPr>
              <a:t>Strongly disagree; </a:t>
            </a:r>
            <a:r>
              <a:rPr lang="ka-GE" sz="1200" b="0" dirty="0"/>
              <a:t>7-</a:t>
            </a:r>
            <a:r>
              <a:rPr lang="en-US" sz="1200" b="0" dirty="0"/>
              <a:t>Strongly</a:t>
            </a:r>
            <a:r>
              <a:rPr lang="en-US" sz="1200" b="0" baseline="0" dirty="0"/>
              <a:t> agree</a:t>
            </a:r>
            <a:r>
              <a:rPr lang="en-US" sz="1200" b="0" dirty="0"/>
              <a:t>)</a:t>
            </a:r>
            <a:endParaRPr lang="ka-GE" sz="1200" b="0" dirty="0"/>
          </a:p>
        </c:rich>
      </c:tx>
      <c:layout/>
      <c:overlay val="0"/>
    </c:title>
    <c:autoTitleDeleted val="0"/>
    <c:plotArea>
      <c:layout/>
      <c:barChart>
        <c:barDir val="bar"/>
        <c:grouping val="clustered"/>
        <c:varyColors val="0"/>
        <c:ser>
          <c:idx val="0"/>
          <c:order val="0"/>
          <c:tx>
            <c:strRef>
              <c:f>Sheet1!$A$2</c:f>
              <c:strCache>
                <c:ptCount val="1"/>
                <c:pt idx="0">
                  <c:v>Measures taken by the government are adequate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1-st  waves</c:v>
                </c:pt>
                <c:pt idx="1">
                  <c:v>2nd waves</c:v>
                </c:pt>
              </c:strCache>
            </c:strRef>
          </c:cat>
          <c:val>
            <c:numRef>
              <c:f>Sheet1!$B$2:$C$2</c:f>
              <c:numCache>
                <c:formatCode>###0.00</c:formatCode>
                <c:ptCount val="2"/>
                <c:pt idx="0">
                  <c:v>6.0858324715615302</c:v>
                </c:pt>
                <c:pt idx="1">
                  <c:v>5.6594202898550705</c:v>
                </c:pt>
              </c:numCache>
            </c:numRef>
          </c:val>
          <c:extLst>
            <c:ext xmlns:c16="http://schemas.microsoft.com/office/drawing/2014/chart" uri="{C3380CC4-5D6E-409C-BE32-E72D297353CC}">
              <c16:uniqueId val="{00000000-2CD7-4444-AAE3-C681842F37D8}"/>
            </c:ext>
          </c:extLst>
        </c:ser>
        <c:dLbls>
          <c:showLegendKey val="0"/>
          <c:showVal val="0"/>
          <c:showCatName val="0"/>
          <c:showSerName val="0"/>
          <c:showPercent val="0"/>
          <c:showBubbleSize val="0"/>
        </c:dLbls>
        <c:gapWidth val="75"/>
        <c:overlap val="-25"/>
        <c:axId val="179557120"/>
        <c:axId val="179558656"/>
      </c:barChart>
      <c:catAx>
        <c:axId val="179557120"/>
        <c:scaling>
          <c:orientation val="maxMin"/>
        </c:scaling>
        <c:delete val="0"/>
        <c:axPos val="l"/>
        <c:numFmt formatCode="General" sourceLinked="0"/>
        <c:majorTickMark val="none"/>
        <c:minorTickMark val="none"/>
        <c:tickLblPos val="nextTo"/>
        <c:crossAx val="179558656"/>
        <c:crosses val="autoZero"/>
        <c:auto val="1"/>
        <c:lblAlgn val="ctr"/>
        <c:lblOffset val="100"/>
        <c:noMultiLvlLbl val="0"/>
      </c:catAx>
      <c:valAx>
        <c:axId val="179558656"/>
        <c:scaling>
          <c:orientation val="minMax"/>
        </c:scaling>
        <c:delete val="1"/>
        <c:axPos val="t"/>
        <c:numFmt formatCode="###0.00" sourceLinked="1"/>
        <c:majorTickMark val="none"/>
        <c:minorTickMark val="none"/>
        <c:tickLblPos val="none"/>
        <c:crossAx val="179557120"/>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MEAN</a:t>
            </a:r>
            <a:r>
              <a:rPr lang="ka-GE" dirty="0"/>
              <a:t>  </a:t>
            </a:r>
            <a:r>
              <a:rPr lang="en-US" dirty="0"/>
              <a:t>data</a:t>
            </a:r>
            <a:r>
              <a:rPr lang="en-US" baseline="0" dirty="0"/>
              <a:t> of 7 score scale: 1-Strongly disagree; 7 – Strongy agree</a:t>
            </a:r>
            <a:endParaRPr lang="en-US" dirty="0"/>
          </a:p>
        </c:rich>
      </c:tx>
      <c:layout/>
      <c:overlay val="0"/>
    </c:title>
    <c:autoTitleDeleted val="0"/>
    <c:plotArea>
      <c:layout>
        <c:manualLayout>
          <c:layoutTarget val="inner"/>
          <c:xMode val="edge"/>
          <c:yMode val="edge"/>
          <c:x val="0.2833241469816275"/>
          <c:y val="0.22203703703703725"/>
          <c:w val="0.70139807524059561"/>
          <c:h val="0.75759259259259326"/>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How much do you agree with the prolongation of the state of emergency (including curfew) till May 22nd?</c:v>
                </c:pt>
              </c:strCache>
            </c:strRef>
          </c:cat>
          <c:val>
            <c:numRef>
              <c:f>Sheet1!$B$2</c:f>
              <c:numCache>
                <c:formatCode>###0.00</c:formatCode>
                <c:ptCount val="1"/>
                <c:pt idx="0">
                  <c:v>5.8958762886597906</c:v>
                </c:pt>
              </c:numCache>
            </c:numRef>
          </c:val>
          <c:extLst>
            <c:ext xmlns:c16="http://schemas.microsoft.com/office/drawing/2014/chart" uri="{C3380CC4-5D6E-409C-BE32-E72D297353CC}">
              <c16:uniqueId val="{00000000-46AB-4331-AECE-9FE1089ED2FF}"/>
            </c:ext>
          </c:extLst>
        </c:ser>
        <c:dLbls>
          <c:showLegendKey val="0"/>
          <c:showVal val="0"/>
          <c:showCatName val="0"/>
          <c:showSerName val="0"/>
          <c:showPercent val="0"/>
          <c:showBubbleSize val="0"/>
        </c:dLbls>
        <c:gapWidth val="150"/>
        <c:axId val="179973504"/>
        <c:axId val="179979392"/>
      </c:barChart>
      <c:catAx>
        <c:axId val="179973504"/>
        <c:scaling>
          <c:orientation val="maxMin"/>
        </c:scaling>
        <c:delete val="0"/>
        <c:axPos val="l"/>
        <c:numFmt formatCode="General" sourceLinked="0"/>
        <c:majorTickMark val="out"/>
        <c:minorTickMark val="none"/>
        <c:tickLblPos val="nextTo"/>
        <c:crossAx val="179979392"/>
        <c:crosses val="autoZero"/>
        <c:auto val="1"/>
        <c:lblAlgn val="ctr"/>
        <c:lblOffset val="100"/>
        <c:noMultiLvlLbl val="0"/>
      </c:catAx>
      <c:valAx>
        <c:axId val="179979392"/>
        <c:scaling>
          <c:orientation val="minMax"/>
        </c:scaling>
        <c:delete val="1"/>
        <c:axPos val="t"/>
        <c:numFmt formatCode="###0.00" sourceLinked="1"/>
        <c:majorTickMark val="out"/>
        <c:minorTickMark val="none"/>
        <c:tickLblPos val="none"/>
        <c:crossAx val="179973504"/>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Which of these following statements about the government’s plan to gradually lift restrictions with two week intervals do you agree? </a:t>
            </a:r>
          </a:p>
        </c:rich>
      </c:tx>
      <c:layout/>
      <c:overlay val="0"/>
    </c:title>
    <c:autoTitleDeleted val="0"/>
    <c:plotArea>
      <c:layout>
        <c:manualLayout>
          <c:layoutTarget val="inner"/>
          <c:xMode val="edge"/>
          <c:yMode val="edge"/>
          <c:x val="0.28332414698162744"/>
          <c:y val="0.22203703703703723"/>
          <c:w val="0.70139807524059539"/>
          <c:h val="0.75759259259259315"/>
        </c:manualLayout>
      </c:layout>
      <c:barChart>
        <c:barDir val="bar"/>
        <c:grouping val="clustered"/>
        <c:varyColors val="0"/>
        <c:ser>
          <c:idx val="0"/>
          <c:order val="0"/>
          <c:tx>
            <c:strRef>
              <c:f>Sheet1!$B$1</c:f>
              <c:strCache>
                <c:ptCount val="1"/>
                <c:pt idx="0">
                  <c:v>Which of these following statements about the government’s plan to gradually lift restrictions with two week intervals do you agree?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suitable</c:v>
                </c:pt>
                <c:pt idx="1">
                  <c:v>more broadly and quickly</c:v>
                </c:pt>
                <c:pt idx="2">
                  <c:v>more slowly</c:v>
                </c:pt>
                <c:pt idx="3">
                  <c:v>remain active</c:v>
                </c:pt>
                <c:pt idx="4">
                  <c:v>N/A</c:v>
                </c:pt>
              </c:strCache>
            </c:strRef>
          </c:cat>
          <c:val>
            <c:numRef>
              <c:f>Sheet1!$B$2:$B$6</c:f>
              <c:numCache>
                <c:formatCode>###0.0</c:formatCode>
                <c:ptCount val="5"/>
                <c:pt idx="0">
                  <c:v>58.5</c:v>
                </c:pt>
                <c:pt idx="1">
                  <c:v>14</c:v>
                </c:pt>
                <c:pt idx="2">
                  <c:v>18.2</c:v>
                </c:pt>
                <c:pt idx="3">
                  <c:v>3.3</c:v>
                </c:pt>
                <c:pt idx="4">
                  <c:v>6</c:v>
                </c:pt>
              </c:numCache>
            </c:numRef>
          </c:val>
          <c:extLst>
            <c:ext xmlns:c16="http://schemas.microsoft.com/office/drawing/2014/chart" uri="{C3380CC4-5D6E-409C-BE32-E72D297353CC}">
              <c16:uniqueId val="{00000000-ABE6-4C16-A39B-6FF7E098CD08}"/>
            </c:ext>
          </c:extLst>
        </c:ser>
        <c:dLbls>
          <c:showLegendKey val="0"/>
          <c:showVal val="0"/>
          <c:showCatName val="0"/>
          <c:showSerName val="0"/>
          <c:showPercent val="0"/>
          <c:showBubbleSize val="0"/>
        </c:dLbls>
        <c:gapWidth val="150"/>
        <c:axId val="180116480"/>
        <c:axId val="180134656"/>
      </c:barChart>
      <c:catAx>
        <c:axId val="180116480"/>
        <c:scaling>
          <c:orientation val="maxMin"/>
        </c:scaling>
        <c:delete val="0"/>
        <c:axPos val="l"/>
        <c:numFmt formatCode="General" sourceLinked="0"/>
        <c:majorTickMark val="out"/>
        <c:minorTickMark val="none"/>
        <c:tickLblPos val="nextTo"/>
        <c:crossAx val="180134656"/>
        <c:crosses val="autoZero"/>
        <c:auto val="1"/>
        <c:lblAlgn val="ctr"/>
        <c:lblOffset val="100"/>
        <c:noMultiLvlLbl val="0"/>
      </c:catAx>
      <c:valAx>
        <c:axId val="180134656"/>
        <c:scaling>
          <c:orientation val="minMax"/>
        </c:scaling>
        <c:delete val="1"/>
        <c:axPos val="t"/>
        <c:numFmt formatCode="###0.0" sourceLinked="1"/>
        <c:majorTickMark val="out"/>
        <c:minorTickMark val="none"/>
        <c:tickLblPos val="none"/>
        <c:crossAx val="180116480"/>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b="1" i="0" u="none" strike="noStrike" kern="1200" baseline="0" dirty="0">
                <a:solidFill>
                  <a:prstClr val="black"/>
                </a:solidFill>
                <a:effectLst/>
                <a:latin typeface="+mn-lt"/>
                <a:ea typeface="+mn-ea"/>
                <a:cs typeface="+mn-cs"/>
              </a:rPr>
              <a:t>Knowledge and overall assessment of </a:t>
            </a:r>
            <a:r>
              <a:rPr lang="en-US" sz="1600" b="1" i="0" u="none" strike="noStrike" baseline="0" dirty="0">
                <a:effectLst/>
              </a:rPr>
              <a:t>government's anti-crisis plan</a:t>
            </a:r>
            <a:r>
              <a:rPr lang="en-US" sz="1600" b="1" i="0" baseline="0" dirty="0"/>
              <a:t> </a:t>
            </a:r>
            <a:endParaRPr lang="en-US" sz="1600" dirty="0"/>
          </a:p>
          <a:p>
            <a:pPr>
              <a:defRPr/>
            </a:pPr>
            <a:r>
              <a:rPr lang="ka-GE" sz="1400" b="0" i="0" baseline="0" dirty="0"/>
              <a:t>(</a:t>
            </a:r>
            <a:r>
              <a:rPr lang="en-US" sz="1400" b="0" i="0" baseline="0" dirty="0"/>
              <a:t>MEAN</a:t>
            </a:r>
            <a:r>
              <a:rPr lang="ka-GE" sz="1400" b="0" i="0" baseline="0" dirty="0"/>
              <a:t> </a:t>
            </a:r>
            <a:r>
              <a:rPr lang="en-US" sz="1400" b="0" i="0" baseline="0" dirty="0"/>
              <a:t>data on 7 score scale)</a:t>
            </a:r>
          </a:p>
        </c:rich>
      </c:tx>
      <c:layout/>
      <c:overlay val="0"/>
    </c:title>
    <c:autoTitleDeleted val="0"/>
    <c:plotArea>
      <c:layout>
        <c:manualLayout>
          <c:layoutTarget val="inner"/>
          <c:xMode val="edge"/>
          <c:yMode val="edge"/>
          <c:x val="0.46974781277340333"/>
          <c:y val="0.22203703703703717"/>
          <c:w val="0.53025218722659651"/>
          <c:h val="0.75759259259259304"/>
        </c:manualLayout>
      </c:layout>
      <c:barChart>
        <c:barDir val="bar"/>
        <c:grouping val="clustered"/>
        <c:varyColors val="0"/>
        <c:ser>
          <c:idx val="0"/>
          <c:order val="0"/>
          <c:tx>
            <c:strRef>
              <c:f>Sheet1!$B$1</c:f>
              <c:strCache>
                <c:ptCount val="1"/>
                <c:pt idx="0">
                  <c:v>Mean</c:v>
                </c:pt>
              </c:strCache>
            </c:strRef>
          </c:tx>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 How well do you know the government’s anti-crisis plan regarding helping specific groups of society?</c:v>
                </c:pt>
                <c:pt idx="1">
                  <c:v>Overall, how would you assess the anti-crisis plan presented by the government?</c:v>
                </c:pt>
              </c:strCache>
            </c:strRef>
          </c:cat>
          <c:val>
            <c:numRef>
              <c:f>Sheet1!$B$2:$B$3</c:f>
              <c:numCache>
                <c:formatCode>###0.00</c:formatCode>
                <c:ptCount val="2"/>
                <c:pt idx="0">
                  <c:v>5.0629590766002046</c:v>
                </c:pt>
                <c:pt idx="1">
                  <c:v>4.7220982142857117</c:v>
                </c:pt>
              </c:numCache>
            </c:numRef>
          </c:val>
          <c:extLst>
            <c:ext xmlns:c16="http://schemas.microsoft.com/office/drawing/2014/chart" uri="{C3380CC4-5D6E-409C-BE32-E72D297353CC}">
              <c16:uniqueId val="{00000000-C50F-4956-BE31-906F56161019}"/>
            </c:ext>
          </c:extLst>
        </c:ser>
        <c:dLbls>
          <c:showLegendKey val="0"/>
          <c:showVal val="0"/>
          <c:showCatName val="0"/>
          <c:showSerName val="0"/>
          <c:showPercent val="0"/>
          <c:showBubbleSize val="0"/>
        </c:dLbls>
        <c:gapWidth val="150"/>
        <c:axId val="180334592"/>
        <c:axId val="180336128"/>
      </c:barChart>
      <c:catAx>
        <c:axId val="180334592"/>
        <c:scaling>
          <c:orientation val="maxMin"/>
        </c:scaling>
        <c:delete val="0"/>
        <c:axPos val="l"/>
        <c:numFmt formatCode="General" sourceLinked="0"/>
        <c:majorTickMark val="out"/>
        <c:minorTickMark val="none"/>
        <c:tickLblPos val="nextTo"/>
        <c:txPr>
          <a:bodyPr/>
          <a:lstStyle/>
          <a:p>
            <a:pPr>
              <a:defRPr sz="1200"/>
            </a:pPr>
            <a:endParaRPr lang="en-US"/>
          </a:p>
        </c:txPr>
        <c:crossAx val="180336128"/>
        <c:crosses val="autoZero"/>
        <c:auto val="1"/>
        <c:lblAlgn val="ctr"/>
        <c:lblOffset val="100"/>
        <c:noMultiLvlLbl val="0"/>
      </c:catAx>
      <c:valAx>
        <c:axId val="180336128"/>
        <c:scaling>
          <c:orientation val="minMax"/>
        </c:scaling>
        <c:delete val="1"/>
        <c:axPos val="t"/>
        <c:numFmt formatCode="###0.00" sourceLinked="1"/>
        <c:majorTickMark val="out"/>
        <c:minorTickMark val="none"/>
        <c:tickLblPos val="none"/>
        <c:crossAx val="1803345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dirty="0">
                <a:effectLst/>
              </a:rPr>
              <a:t>How strongly do you agree with the following statements regarding the anti-crisis plan proposed by the government</a:t>
            </a:r>
            <a:r>
              <a:rPr lang="en-US" sz="1800" b="1" dirty="0">
                <a:effectLst/>
              </a:rPr>
              <a:t>? </a:t>
            </a:r>
            <a:endParaRPr lang="en-US" sz="1800" dirty="0">
              <a:effectLst/>
            </a:endParaRPr>
          </a:p>
          <a:p>
            <a:pPr>
              <a:defRPr/>
            </a:pPr>
            <a:r>
              <a:rPr lang="en-US" sz="1200" b="0" i="0" baseline="0" dirty="0">
                <a:effectLst/>
              </a:rPr>
              <a:t>(MEAN</a:t>
            </a:r>
            <a:r>
              <a:rPr lang="ka-GE" sz="1200" b="0" i="0" baseline="0" dirty="0">
                <a:effectLst/>
              </a:rPr>
              <a:t>  </a:t>
            </a:r>
            <a:r>
              <a:rPr lang="en-US" sz="1200" b="0" i="0" baseline="0" dirty="0">
                <a:effectLst/>
              </a:rPr>
              <a:t>data of 7 score scale: 1-Strongly disagree; 7 – Strongy agree)</a:t>
            </a:r>
            <a:endParaRPr lang="en-US" sz="1200" b="0" dirty="0">
              <a:effectLst/>
            </a:endParaRPr>
          </a:p>
        </c:rich>
      </c:tx>
      <c:layout/>
      <c:overlay val="0"/>
    </c:title>
    <c:autoTitleDeleted val="0"/>
    <c:plotArea>
      <c:layout>
        <c:manualLayout>
          <c:layoutTarget val="inner"/>
          <c:xMode val="edge"/>
          <c:yMode val="edge"/>
          <c:x val="0.50832414698162698"/>
          <c:y val="0.22203703703703712"/>
          <c:w val="0.47639807524059508"/>
          <c:h val="0.75759259259259293"/>
        </c:manualLayout>
      </c:layout>
      <c:barChart>
        <c:barDir val="bar"/>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The anti-crisis plan involves the possible maximum that the government can do, based on the current economical assets.</c:v>
                </c:pt>
                <c:pt idx="1">
                  <c:v>The financial support included as a part of the anti-crisis plan (200GEL over the 6 month period) for the people that lost their jobs, is enough for them to overcome poverty</c:v>
                </c:pt>
                <c:pt idx="2">
                  <c:v>The financial support included as a part of the anti-crisis plan (300GEL as a one-time payment) for the employees of the informal sector and/or self-employed (who lost their jobs) is enough for them to get by.</c:v>
                </c:pt>
                <c:pt idx="3">
                  <c:v>A lot of socially insecure/vulnerable  people (like the ones that were unemployed even before pandemic, or the ones with disabilities, or the pensioners, etc.) are being left out of the actual support by this anti-crisis plan</c:v>
                </c:pt>
              </c:strCache>
            </c:strRef>
          </c:cat>
          <c:val>
            <c:numRef>
              <c:f>Sheet1!$B$2:$B$5</c:f>
              <c:numCache>
                <c:formatCode>###0.00</c:formatCode>
                <c:ptCount val="4"/>
                <c:pt idx="0">
                  <c:v>4.3259085580304752</c:v>
                </c:pt>
                <c:pt idx="1">
                  <c:v>3.4050901378579002</c:v>
                </c:pt>
                <c:pt idx="2">
                  <c:v>3.125</c:v>
                </c:pt>
                <c:pt idx="3">
                  <c:v>4.5472972972972965</c:v>
                </c:pt>
              </c:numCache>
            </c:numRef>
          </c:val>
          <c:extLst>
            <c:ext xmlns:c16="http://schemas.microsoft.com/office/drawing/2014/chart" uri="{C3380CC4-5D6E-409C-BE32-E72D297353CC}">
              <c16:uniqueId val="{00000000-539D-44FE-BCAB-55CD581F2F99}"/>
            </c:ext>
          </c:extLst>
        </c:ser>
        <c:dLbls>
          <c:showLegendKey val="0"/>
          <c:showVal val="0"/>
          <c:showCatName val="0"/>
          <c:showSerName val="0"/>
          <c:showPercent val="0"/>
          <c:showBubbleSize val="0"/>
        </c:dLbls>
        <c:gapWidth val="150"/>
        <c:axId val="180485120"/>
        <c:axId val="181273344"/>
      </c:barChart>
      <c:catAx>
        <c:axId val="180485120"/>
        <c:scaling>
          <c:orientation val="maxMin"/>
        </c:scaling>
        <c:delete val="0"/>
        <c:axPos val="l"/>
        <c:numFmt formatCode="General" sourceLinked="0"/>
        <c:majorTickMark val="out"/>
        <c:minorTickMark val="none"/>
        <c:tickLblPos val="nextTo"/>
        <c:crossAx val="181273344"/>
        <c:crosses val="autoZero"/>
        <c:auto val="1"/>
        <c:lblAlgn val="ctr"/>
        <c:lblOffset val="100"/>
        <c:noMultiLvlLbl val="0"/>
      </c:catAx>
      <c:valAx>
        <c:axId val="181273344"/>
        <c:scaling>
          <c:orientation val="minMax"/>
        </c:scaling>
        <c:delete val="1"/>
        <c:axPos val="t"/>
        <c:numFmt formatCode="###0.00" sourceLinked="1"/>
        <c:majorTickMark val="out"/>
        <c:minorTickMark val="none"/>
        <c:tickLblPos val="none"/>
        <c:crossAx val="180485120"/>
        <c:crosses val="autoZero"/>
        <c:crossBetween val="between"/>
      </c:valAx>
    </c:plotArea>
    <c:plotVisOnly val="1"/>
    <c:dispBlanksAs val="gap"/>
    <c:showDLblsOverMax val="0"/>
  </c:chart>
  <c:txPr>
    <a:bodyPr/>
    <a:lstStyle/>
    <a:p>
      <a:pPr>
        <a:defRPr sz="11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u="none" strike="noStrike" baseline="0" dirty="0">
                <a:effectLst/>
              </a:rPr>
              <a:t>Ratio of clusters by income change</a:t>
            </a:r>
            <a:endParaRPr lang="ka-GE" dirty="0"/>
          </a:p>
        </c:rich>
      </c:tx>
      <c:layout/>
      <c:overlay val="0"/>
    </c:title>
    <c:autoTitleDeleted val="0"/>
    <c:plotArea>
      <c:layout>
        <c:manualLayout>
          <c:layoutTarget val="inner"/>
          <c:xMode val="edge"/>
          <c:yMode val="edge"/>
          <c:x val="9.1581484132665231E-2"/>
          <c:y val="8.5358705161854773E-2"/>
          <c:w val="0.68350393700787404"/>
          <c:h val="0.83539370078740161"/>
        </c:manualLayout>
      </c:layout>
      <c:pieChart>
        <c:varyColors val="1"/>
        <c:ser>
          <c:idx val="0"/>
          <c:order val="0"/>
          <c:tx>
            <c:strRef>
              <c:f>Sheet1!$B$1</c:f>
              <c:strCache>
                <c:ptCount val="1"/>
                <c:pt idx="0">
                  <c:v>შემოსავლის ცვლილება</c:v>
                </c:pt>
              </c:strCache>
            </c:strRef>
          </c:tx>
          <c:explosion val="25"/>
          <c:dLbls>
            <c:dLbl>
              <c:idx val="0"/>
              <c:layout>
                <c:manualLayout>
                  <c:x val="-0.23528406108327368"/>
                  <c:y val="-1.9992709244677748E-2"/>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947B-43D2-AB25-AD8CFDFD888D}"/>
                </c:ext>
              </c:extLst>
            </c:dLbl>
            <c:dLbl>
              <c:idx val="3"/>
              <c:layout>
                <c:manualLayout>
                  <c:x val="5.6236101169172034E-2"/>
                  <c:y val="2.483814523184602E-3"/>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947B-43D2-AB25-AD8CFDFD888D}"/>
                </c:ext>
              </c:extLst>
            </c:dLbl>
            <c:numFmt formatCode="0.0%" sourceLinked="0"/>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15:layout/>
              </c:ext>
            </c:extLst>
          </c:dLbls>
          <c:cat>
            <c:strRef>
              <c:f>Sheet1!$A$2:$A$5</c:f>
              <c:strCache>
                <c:ptCount val="4"/>
                <c:pt idx="0">
                  <c:v>Increased</c:v>
                </c:pt>
                <c:pt idx="1">
                  <c:v>The same remained</c:v>
                </c:pt>
                <c:pt idx="2">
                  <c:v>Reduced</c:v>
                </c:pt>
                <c:pt idx="3">
                  <c:v>N/A</c:v>
                </c:pt>
              </c:strCache>
            </c:strRef>
          </c:cat>
          <c:val>
            <c:numRef>
              <c:f>Sheet1!$B$2:$B$5</c:f>
              <c:numCache>
                <c:formatCode>###0.0</c:formatCode>
                <c:ptCount val="4"/>
                <c:pt idx="0">
                  <c:v>3</c:v>
                </c:pt>
                <c:pt idx="1">
                  <c:v>65</c:v>
                </c:pt>
                <c:pt idx="2">
                  <c:v>23.3</c:v>
                </c:pt>
                <c:pt idx="3">
                  <c:v>8.6999999999999993</c:v>
                </c:pt>
              </c:numCache>
            </c:numRef>
          </c:val>
          <c:extLst>
            <c:ext xmlns:c16="http://schemas.microsoft.com/office/drawing/2014/chart" uri="{C3380CC4-5D6E-409C-BE32-E72D297353CC}">
              <c16:uniqueId val="{00000002-947B-43D2-AB25-AD8CFDFD888D}"/>
            </c:ext>
          </c:extLst>
        </c:ser>
        <c:dLbls>
          <c:showLegendKey val="0"/>
          <c:showVal val="0"/>
          <c:showCatName val="1"/>
          <c:showSerName val="0"/>
          <c:showPercent val="1"/>
          <c:showBubbleSize val="0"/>
          <c:showLeaderLines val="1"/>
        </c:dLbls>
        <c:firstSliceAng val="150"/>
      </c:pieChart>
    </c:plotArea>
    <c:plotVisOnly val="1"/>
    <c:dispBlanksAs val="gap"/>
    <c:showDLblsOverMax val="0"/>
  </c:chart>
  <c:txPr>
    <a:bodyPr/>
    <a:lstStyle/>
    <a:p>
      <a:pPr>
        <a:defRPr sz="10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Do you have a paid job now, at the time of survey?</a:t>
            </a:r>
          </a:p>
        </c:rich>
      </c:tx>
      <c:layout/>
      <c:overlay val="0"/>
    </c:title>
    <c:autoTitleDeleted val="0"/>
    <c:plotArea>
      <c:layout>
        <c:manualLayout>
          <c:layoutTarget val="inner"/>
          <c:xMode val="edge"/>
          <c:yMode val="edge"/>
          <c:x val="1.6834399606299216E-2"/>
          <c:y val="0.13709363364463165"/>
          <c:w val="0.98316557305336838"/>
          <c:h val="0.67596349874870298"/>
        </c:manualLayout>
      </c:layout>
      <c:barChart>
        <c:barDir val="col"/>
        <c:grouping val="clustered"/>
        <c:varyColors val="0"/>
        <c:ser>
          <c:idx val="0"/>
          <c:order val="0"/>
          <c:tx>
            <c:strRef>
              <c:f>Sheet1!$B$1</c:f>
              <c:strCache>
                <c:ptCount val="1"/>
                <c:pt idx="0">
                  <c:v>1-st  wave</c:v>
                </c:pt>
              </c:strCache>
            </c:strRef>
          </c:tx>
          <c:invertIfNegative val="0"/>
          <c:dLbls>
            <c:dLbl>
              <c:idx val="0"/>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B3D-446B-81CC-398B4FA36857}"/>
                </c:ext>
              </c:extLst>
            </c:dLbl>
            <c:dLbl>
              <c:idx val="1"/>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E8A5-4BE6-BCE4-6D4A2FC36038}"/>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Sheet1!$A$2:$A$3</c:f>
              <c:strCache>
                <c:ptCount val="2"/>
                <c:pt idx="0">
                  <c:v>Yes</c:v>
                </c:pt>
                <c:pt idx="1">
                  <c:v>No</c:v>
                </c:pt>
              </c:strCache>
            </c:strRef>
          </c:cat>
          <c:val>
            <c:numRef>
              <c:f>Sheet1!$B$2:$B$3</c:f>
              <c:numCache>
                <c:formatCode>###0.0</c:formatCode>
                <c:ptCount val="2"/>
                <c:pt idx="0">
                  <c:v>20.9</c:v>
                </c:pt>
                <c:pt idx="1">
                  <c:v>79.099999999999994</c:v>
                </c:pt>
              </c:numCache>
            </c:numRef>
          </c:val>
          <c:extLst>
            <c:ext xmlns:c16="http://schemas.microsoft.com/office/drawing/2014/chart" uri="{C3380CC4-5D6E-409C-BE32-E72D297353CC}">
              <c16:uniqueId val="{00000001-2B3D-446B-81CC-398B4FA36857}"/>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Yes</c:v>
                </c:pt>
                <c:pt idx="1">
                  <c:v>No</c:v>
                </c:pt>
              </c:strCache>
            </c:strRef>
          </c:cat>
          <c:val>
            <c:numRef>
              <c:f>Sheet1!$C$2:$C$3</c:f>
              <c:numCache>
                <c:formatCode>###0.0</c:formatCode>
                <c:ptCount val="2"/>
                <c:pt idx="0">
                  <c:v>23.9</c:v>
                </c:pt>
                <c:pt idx="1">
                  <c:v>76.099999999999994</c:v>
                </c:pt>
              </c:numCache>
            </c:numRef>
          </c:val>
          <c:extLst>
            <c:ext xmlns:c16="http://schemas.microsoft.com/office/drawing/2014/chart" uri="{C3380CC4-5D6E-409C-BE32-E72D297353CC}">
              <c16:uniqueId val="{00000002-2B3D-446B-81CC-398B4FA36857}"/>
            </c:ext>
          </c:extLst>
        </c:ser>
        <c:dLbls>
          <c:showLegendKey val="0"/>
          <c:showVal val="0"/>
          <c:showCatName val="0"/>
          <c:showSerName val="0"/>
          <c:showPercent val="0"/>
          <c:showBubbleSize val="0"/>
        </c:dLbls>
        <c:gapWidth val="75"/>
        <c:overlap val="-25"/>
        <c:axId val="67327488"/>
        <c:axId val="67329024"/>
      </c:barChart>
      <c:catAx>
        <c:axId val="67327488"/>
        <c:scaling>
          <c:orientation val="minMax"/>
        </c:scaling>
        <c:delete val="0"/>
        <c:axPos val="b"/>
        <c:numFmt formatCode="General" sourceLinked="0"/>
        <c:majorTickMark val="none"/>
        <c:minorTickMark val="none"/>
        <c:tickLblPos val="nextTo"/>
        <c:crossAx val="67329024"/>
        <c:crosses val="autoZero"/>
        <c:auto val="1"/>
        <c:lblAlgn val="ctr"/>
        <c:lblOffset val="100"/>
        <c:noMultiLvlLbl val="0"/>
      </c:catAx>
      <c:valAx>
        <c:axId val="67329024"/>
        <c:scaling>
          <c:orientation val="minMax"/>
        </c:scaling>
        <c:delete val="1"/>
        <c:axPos val="l"/>
        <c:numFmt formatCode="###0.0" sourceLinked="1"/>
        <c:majorTickMark val="none"/>
        <c:minorTickMark val="none"/>
        <c:tickLblPos val="none"/>
        <c:crossAx val="67327488"/>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Did you have a paid job before the novel coronavirus spread?</a:t>
            </a:r>
          </a:p>
        </c:rich>
      </c:tx>
      <c:layout/>
      <c:overlay val="0"/>
    </c:title>
    <c:autoTitleDeleted val="0"/>
    <c:plotArea>
      <c:layout>
        <c:manualLayout>
          <c:layoutTarget val="inner"/>
          <c:xMode val="edge"/>
          <c:yMode val="edge"/>
          <c:x val="1.6834426946631682E-2"/>
          <c:y val="0.23250823700228967"/>
          <c:w val="0.98316557305336838"/>
          <c:h val="0.6309362260568494"/>
        </c:manualLayout>
      </c:layout>
      <c:barChart>
        <c:barDir val="col"/>
        <c:grouping val="clustered"/>
        <c:varyColors val="0"/>
        <c:ser>
          <c:idx val="0"/>
          <c:order val="0"/>
          <c:tx>
            <c:strRef>
              <c:f>Sheet1!$B$1</c:f>
              <c:strCache>
                <c:ptCount val="1"/>
                <c:pt idx="0">
                  <c:v>1-st  wave</c:v>
                </c:pt>
              </c:strCache>
            </c:strRef>
          </c:tx>
          <c:invertIfNegative val="0"/>
          <c:dLbls>
            <c:dLbl>
              <c:idx val="0"/>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B3D-446B-81CC-398B4FA36857}"/>
                </c:ext>
              </c:extLst>
            </c:dLbl>
            <c:dLbl>
              <c:idx val="1"/>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F4F-4F8A-9ED6-FF6A9CD4717C}"/>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Sheet1!$A$2:$A$3</c:f>
              <c:strCache>
                <c:ptCount val="2"/>
                <c:pt idx="0">
                  <c:v>Yes</c:v>
                </c:pt>
                <c:pt idx="1">
                  <c:v>No</c:v>
                </c:pt>
              </c:strCache>
            </c:strRef>
          </c:cat>
          <c:val>
            <c:numRef>
              <c:f>Sheet1!$B$2:$B$3</c:f>
              <c:numCache>
                <c:formatCode>###0.0</c:formatCode>
                <c:ptCount val="2"/>
                <c:pt idx="0">
                  <c:v>43</c:v>
                </c:pt>
                <c:pt idx="1">
                  <c:v>57</c:v>
                </c:pt>
              </c:numCache>
            </c:numRef>
          </c:val>
          <c:extLst>
            <c:ext xmlns:c16="http://schemas.microsoft.com/office/drawing/2014/chart" uri="{C3380CC4-5D6E-409C-BE32-E72D297353CC}">
              <c16:uniqueId val="{00000001-2B3D-446B-81CC-398B4FA36857}"/>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Yes</c:v>
                </c:pt>
                <c:pt idx="1">
                  <c:v>No</c:v>
                </c:pt>
              </c:strCache>
            </c:strRef>
          </c:cat>
          <c:val>
            <c:numRef>
              <c:f>Sheet1!$C$2:$C$3</c:f>
              <c:numCache>
                <c:formatCode>###0.0</c:formatCode>
                <c:ptCount val="2"/>
                <c:pt idx="0">
                  <c:v>49.4</c:v>
                </c:pt>
                <c:pt idx="1">
                  <c:v>50.6</c:v>
                </c:pt>
              </c:numCache>
            </c:numRef>
          </c:val>
          <c:extLst>
            <c:ext xmlns:c16="http://schemas.microsoft.com/office/drawing/2014/chart" uri="{C3380CC4-5D6E-409C-BE32-E72D297353CC}">
              <c16:uniqueId val="{00000002-2B3D-446B-81CC-398B4FA36857}"/>
            </c:ext>
          </c:extLst>
        </c:ser>
        <c:dLbls>
          <c:showLegendKey val="0"/>
          <c:showVal val="0"/>
          <c:showCatName val="0"/>
          <c:showSerName val="0"/>
          <c:showPercent val="0"/>
          <c:showBubbleSize val="0"/>
        </c:dLbls>
        <c:gapWidth val="75"/>
        <c:overlap val="-25"/>
        <c:axId val="88607744"/>
        <c:axId val="111338240"/>
      </c:barChart>
      <c:catAx>
        <c:axId val="88607744"/>
        <c:scaling>
          <c:orientation val="minMax"/>
        </c:scaling>
        <c:delete val="0"/>
        <c:axPos val="b"/>
        <c:numFmt formatCode="General" sourceLinked="0"/>
        <c:majorTickMark val="none"/>
        <c:minorTickMark val="none"/>
        <c:tickLblPos val="nextTo"/>
        <c:crossAx val="111338240"/>
        <c:crosses val="autoZero"/>
        <c:auto val="1"/>
        <c:lblAlgn val="ctr"/>
        <c:lblOffset val="100"/>
        <c:noMultiLvlLbl val="0"/>
      </c:catAx>
      <c:valAx>
        <c:axId val="111338240"/>
        <c:scaling>
          <c:orientation val="minMax"/>
        </c:scaling>
        <c:delete val="1"/>
        <c:axPos val="l"/>
        <c:numFmt formatCode="###0.0" sourceLinked="1"/>
        <c:majorTickMark val="none"/>
        <c:minorTickMark val="none"/>
        <c:tickLblPos val="none"/>
        <c:crossAx val="88607744"/>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MEAN</a:t>
            </a:r>
            <a:r>
              <a:rPr lang="ka-GE" dirty="0"/>
              <a:t> </a:t>
            </a:r>
            <a:r>
              <a:rPr lang="en-US" dirty="0"/>
              <a:t>data</a:t>
            </a:r>
            <a:r>
              <a:rPr lang="en-US" baseline="0" dirty="0"/>
              <a:t> on 7 score scale:</a:t>
            </a:r>
            <a:r>
              <a:rPr lang="ka-GE" dirty="0"/>
              <a:t> 1. </a:t>
            </a:r>
            <a:r>
              <a:rPr lang="en-US" dirty="0"/>
              <a:t>Very poor knowledge; </a:t>
            </a:r>
            <a:r>
              <a:rPr lang="ka-GE" dirty="0"/>
              <a:t>7. </a:t>
            </a:r>
            <a:r>
              <a:rPr lang="en-US" dirty="0"/>
              <a:t>Very good knowledge</a:t>
            </a:r>
          </a:p>
        </c:rich>
      </c:tx>
      <c:layout/>
      <c:overlay val="0"/>
    </c:title>
    <c:autoTitleDeleted val="0"/>
    <c:plotArea>
      <c:layout>
        <c:manualLayout>
          <c:layoutTarget val="inner"/>
          <c:xMode val="edge"/>
          <c:yMode val="edge"/>
          <c:x val="0.35016776027996532"/>
          <c:y val="0.2665508894721495"/>
          <c:w val="0.64983223972003501"/>
          <c:h val="0.54462088072324288"/>
        </c:manualLayout>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How would you rate your knowledge level on the novel coronavirus?</c:v>
                </c:pt>
                <c:pt idx="1">
                  <c:v>How would you rate your knowledge level on how to prevent spread of the novel coronavirus?</c:v>
                </c:pt>
              </c:strCache>
            </c:strRef>
          </c:cat>
          <c:val>
            <c:numRef>
              <c:f>Sheet1!$B$2:$B$3</c:f>
              <c:numCache>
                <c:formatCode>###0.00</c:formatCode>
                <c:ptCount val="2"/>
                <c:pt idx="0">
                  <c:v>5.6612244897959165</c:v>
                </c:pt>
                <c:pt idx="1">
                  <c:v>5.6602040816326529</c:v>
                </c:pt>
              </c:numCache>
            </c:numRef>
          </c:val>
          <c:extLst>
            <c:ext xmlns:c16="http://schemas.microsoft.com/office/drawing/2014/chart" uri="{C3380CC4-5D6E-409C-BE32-E72D297353CC}">
              <c16:uniqueId val="{00000000-84E3-4E57-9B9B-5D1B765AEDBC}"/>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How would you rate your knowledge level on the novel coronavirus?</c:v>
                </c:pt>
                <c:pt idx="1">
                  <c:v>How would you rate your knowledge level on how to prevent spread of the novel coronavirus?</c:v>
                </c:pt>
              </c:strCache>
            </c:strRef>
          </c:cat>
          <c:val>
            <c:numRef>
              <c:f>Sheet1!$C$2:$C$3</c:f>
              <c:numCache>
                <c:formatCode>###0.00</c:formatCode>
                <c:ptCount val="2"/>
                <c:pt idx="0">
                  <c:v>5.8584428715874601</c:v>
                </c:pt>
                <c:pt idx="1">
                  <c:v>5.8969387755102041</c:v>
                </c:pt>
              </c:numCache>
            </c:numRef>
          </c:val>
          <c:extLst>
            <c:ext xmlns:c16="http://schemas.microsoft.com/office/drawing/2014/chart" uri="{C3380CC4-5D6E-409C-BE32-E72D297353CC}">
              <c16:uniqueId val="{00000001-84E3-4E57-9B9B-5D1B765AEDBC}"/>
            </c:ext>
          </c:extLst>
        </c:ser>
        <c:dLbls>
          <c:showLegendKey val="0"/>
          <c:showVal val="0"/>
          <c:showCatName val="0"/>
          <c:showSerName val="0"/>
          <c:showPercent val="0"/>
          <c:showBubbleSize val="0"/>
        </c:dLbls>
        <c:gapWidth val="75"/>
        <c:axId val="133388928"/>
        <c:axId val="133431680"/>
      </c:barChart>
      <c:catAx>
        <c:axId val="133388928"/>
        <c:scaling>
          <c:orientation val="maxMin"/>
        </c:scaling>
        <c:delete val="0"/>
        <c:axPos val="l"/>
        <c:numFmt formatCode="General" sourceLinked="0"/>
        <c:majorTickMark val="none"/>
        <c:minorTickMark val="none"/>
        <c:tickLblPos val="nextTo"/>
        <c:crossAx val="133431680"/>
        <c:crosses val="autoZero"/>
        <c:auto val="1"/>
        <c:lblAlgn val="ctr"/>
        <c:lblOffset val="100"/>
        <c:noMultiLvlLbl val="0"/>
      </c:catAx>
      <c:valAx>
        <c:axId val="133431680"/>
        <c:scaling>
          <c:orientation val="minMax"/>
        </c:scaling>
        <c:delete val="1"/>
        <c:axPos val="t"/>
        <c:numFmt formatCode="###0.00" sourceLinked="1"/>
        <c:majorTickMark val="none"/>
        <c:minorTickMark val="none"/>
        <c:tickLblPos val="none"/>
        <c:crossAx val="133388928"/>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40" b="1" i="0" u="none" strike="noStrike" baseline="0" dirty="0">
                <a:effectLst/>
              </a:rPr>
              <a:t>Majority of respondents correctly identify...</a:t>
            </a:r>
            <a:endParaRPr lang="en-US" dirty="0">
              <a:solidFill>
                <a:srgbClr val="FF0000"/>
              </a:solidFill>
            </a:endParaRPr>
          </a:p>
        </c:rich>
      </c:tx>
      <c:layout/>
      <c:overlay val="0"/>
    </c:title>
    <c:autoTitleDeleted val="0"/>
    <c:plotArea>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Risk groups </c:v>
                </c:pt>
                <c:pt idx="1">
                  <c:v>Symptoms of infection</c:v>
                </c:pt>
                <c:pt idx="2">
                  <c:v>Risk behaviors to get infected</c:v>
                </c:pt>
                <c:pt idx="3">
                  <c:v>Effective measures to prevent the spread and infection of the novel coronavirus</c:v>
                </c:pt>
              </c:strCache>
            </c:strRef>
          </c:cat>
          <c:val>
            <c:numRef>
              <c:f>Sheet1!$B$2:$B$5</c:f>
              <c:numCache>
                <c:formatCode>General</c:formatCode>
                <c:ptCount val="4"/>
                <c:pt idx="0" formatCode="0.0">
                  <c:v>94.2</c:v>
                </c:pt>
                <c:pt idx="1">
                  <c:v>66.300000000000011</c:v>
                </c:pt>
                <c:pt idx="2" formatCode="0.0">
                  <c:v>91.4</c:v>
                </c:pt>
                <c:pt idx="3" formatCode="###0.0">
                  <c:v>95.9</c:v>
                </c:pt>
              </c:numCache>
            </c:numRef>
          </c:val>
          <c:extLst>
            <c:ext xmlns:c16="http://schemas.microsoft.com/office/drawing/2014/chart" uri="{C3380CC4-5D6E-409C-BE32-E72D297353CC}">
              <c16:uniqueId val="{00000000-5B60-40AC-B9E8-5FBBDD44E22F}"/>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Risk groups </c:v>
                </c:pt>
                <c:pt idx="1">
                  <c:v>Symptoms of infection</c:v>
                </c:pt>
                <c:pt idx="2">
                  <c:v>Risk behaviors to get infected</c:v>
                </c:pt>
                <c:pt idx="3">
                  <c:v>Effective measures to prevent the spread and infection of the novel coronavirus</c:v>
                </c:pt>
              </c:strCache>
            </c:strRef>
          </c:cat>
          <c:val>
            <c:numRef>
              <c:f>Sheet1!$C$2:$C$5</c:f>
              <c:numCache>
                <c:formatCode>General</c:formatCode>
                <c:ptCount val="4"/>
                <c:pt idx="0" formatCode="0.0">
                  <c:v>96.3</c:v>
                </c:pt>
                <c:pt idx="1">
                  <c:v>70.3</c:v>
                </c:pt>
                <c:pt idx="2" formatCode="0.0">
                  <c:v>94.5</c:v>
                </c:pt>
                <c:pt idx="3" formatCode="0.0">
                  <c:v>96.4</c:v>
                </c:pt>
              </c:numCache>
            </c:numRef>
          </c:val>
          <c:extLst>
            <c:ext xmlns:c16="http://schemas.microsoft.com/office/drawing/2014/chart" uri="{C3380CC4-5D6E-409C-BE32-E72D297353CC}">
              <c16:uniqueId val="{00000000-C996-47F6-A643-C8350A970330}"/>
            </c:ext>
          </c:extLst>
        </c:ser>
        <c:dLbls>
          <c:showLegendKey val="0"/>
          <c:showVal val="0"/>
          <c:showCatName val="0"/>
          <c:showSerName val="0"/>
          <c:showPercent val="0"/>
          <c:showBubbleSize val="0"/>
        </c:dLbls>
        <c:gapWidth val="75"/>
        <c:overlap val="-25"/>
        <c:axId val="67311488"/>
        <c:axId val="67313024"/>
      </c:barChart>
      <c:catAx>
        <c:axId val="67311488"/>
        <c:scaling>
          <c:orientation val="maxMin"/>
        </c:scaling>
        <c:delete val="0"/>
        <c:axPos val="l"/>
        <c:numFmt formatCode="General" sourceLinked="0"/>
        <c:majorTickMark val="none"/>
        <c:minorTickMark val="none"/>
        <c:tickLblPos val="nextTo"/>
        <c:crossAx val="67313024"/>
        <c:crosses val="autoZero"/>
        <c:auto val="1"/>
        <c:lblAlgn val="ctr"/>
        <c:lblOffset val="100"/>
        <c:noMultiLvlLbl val="0"/>
      </c:catAx>
      <c:valAx>
        <c:axId val="67313024"/>
        <c:scaling>
          <c:orientation val="minMax"/>
          <c:max val="100"/>
        </c:scaling>
        <c:delete val="1"/>
        <c:axPos val="t"/>
        <c:majorGridlines/>
        <c:numFmt formatCode="0.0" sourceLinked="1"/>
        <c:majorTickMark val="none"/>
        <c:minorTickMark val="none"/>
        <c:tickLblPos val="none"/>
        <c:crossAx val="67311488"/>
        <c:crosses val="autoZero"/>
        <c:crossBetween val="between"/>
      </c:valAx>
    </c:plotArea>
    <c:legend>
      <c:legendPos val="b"/>
      <c:layout/>
      <c:overlay val="0"/>
    </c:legend>
    <c:plotVisOnly val="1"/>
    <c:dispBlanksAs val="gap"/>
    <c:showDLblsOverMax val="0"/>
  </c:chart>
  <c:txPr>
    <a:bodyPr/>
    <a:lstStyle/>
    <a:p>
      <a:pPr>
        <a:defRPr sz="12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prstClr val="black"/>
                </a:solidFill>
                <a:latin typeface="+mn-lt"/>
                <a:ea typeface="+mn-ea"/>
                <a:cs typeface="+mn-cs"/>
              </a:defRPr>
            </a:pPr>
            <a:r>
              <a:rPr lang="en-US" sz="1200" b="1" dirty="0">
                <a:effectLst/>
              </a:rPr>
              <a:t>Which of the following measures have you taken to prevent infection from the novel coronavirus?</a:t>
            </a:r>
            <a:endParaRPr lang="en-US" sz="1200" dirty="0">
              <a:effectLst/>
            </a:endParaRPr>
          </a:p>
          <a:p>
            <a:pPr marL="0" marR="0" lvl="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prstClr val="black"/>
                </a:solidFill>
                <a:latin typeface="+mn-lt"/>
                <a:ea typeface="+mn-ea"/>
                <a:cs typeface="+mn-cs"/>
              </a:defRPr>
            </a:pPr>
            <a:r>
              <a:rPr lang="en-US" dirty="0"/>
              <a:t>(“YES</a:t>
            </a:r>
            <a:r>
              <a:rPr lang="ka-GE" dirty="0"/>
              <a:t>")</a:t>
            </a:r>
            <a:endParaRPr lang="en-US" dirty="0"/>
          </a:p>
        </c:rich>
      </c:tx>
      <c:layout>
        <c:manualLayout>
          <c:xMode val="edge"/>
          <c:yMode val="edge"/>
          <c:x val="0.13437489063867017"/>
          <c:y val="0"/>
        </c:manualLayout>
      </c:layout>
      <c:overlay val="0"/>
    </c:title>
    <c:autoTitleDeleted val="0"/>
    <c:plotArea>
      <c:layout>
        <c:manualLayout>
          <c:layoutTarget val="inner"/>
          <c:xMode val="edge"/>
          <c:yMode val="edge"/>
          <c:x val="0.47913648293963262"/>
          <c:y val="0.1057843137254902"/>
          <c:w val="0.49030796150481198"/>
          <c:h val="0.84699428747877126"/>
        </c:manualLayout>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Sheet1!$A$2:$A$15</c:f>
              <c:strCache>
                <c:ptCount val="14"/>
                <c:pt idx="0">
                  <c:v>Hand washing for 20 seconds</c:v>
                </c:pt>
                <c:pt idx="1">
                  <c:v>Staying home</c:v>
                </c:pt>
                <c:pt idx="2">
                  <c:v>Avoiding touching your eyes, nose, and mouth with unwashed hands</c:v>
                </c:pt>
                <c:pt idx="3">
                  <c:v>Use of disinfectants to clean hands when soap/water was not available</c:v>
                </c:pt>
                <c:pt idx="4">
                  <c:v>Staying home when you were sick or when you had a cold</c:v>
                </c:pt>
                <c:pt idx="5">
                  <c:v>Covering your mouth when you cough</c:v>
                </c:pt>
                <c:pt idx="6">
                  <c:v>Getting the flu shot</c:v>
                </c:pt>
                <c:pt idx="7">
                  <c:v>Wearing a face mask</c:v>
                </c:pt>
                <c:pt idx="8">
                  <c:v>Avoiding places where many people gather</c:v>
                </c:pt>
                <c:pt idx="9">
                  <c:v>Disinfecting surfaces</c:v>
                </c:pt>
                <c:pt idx="10">
                  <c:v>Disinfecting the mobile phone</c:v>
                </c:pt>
                <c:pt idx="11">
                  <c:v>Using antibiotics</c:v>
                </c:pt>
                <c:pt idx="12">
                  <c:v>Social distancing</c:v>
                </c:pt>
                <c:pt idx="13">
                  <c:v>Self-quarantine</c:v>
                </c:pt>
              </c:strCache>
            </c:strRef>
          </c:cat>
          <c:val>
            <c:numRef>
              <c:f>Sheet1!$B$2:$B$15</c:f>
              <c:numCache>
                <c:formatCode>###0.0</c:formatCode>
                <c:ptCount val="14"/>
                <c:pt idx="0">
                  <c:v>94.5</c:v>
                </c:pt>
                <c:pt idx="1">
                  <c:v>92.8</c:v>
                </c:pt>
                <c:pt idx="2">
                  <c:v>95</c:v>
                </c:pt>
                <c:pt idx="3">
                  <c:v>86.6</c:v>
                </c:pt>
                <c:pt idx="4">
                  <c:v>91</c:v>
                </c:pt>
                <c:pt idx="5">
                  <c:v>91.6</c:v>
                </c:pt>
                <c:pt idx="6">
                  <c:v>12</c:v>
                </c:pt>
                <c:pt idx="7">
                  <c:v>91.1</c:v>
                </c:pt>
                <c:pt idx="8">
                  <c:v>95.2</c:v>
                </c:pt>
                <c:pt idx="9">
                  <c:v>85.1</c:v>
                </c:pt>
                <c:pt idx="10">
                  <c:v>79.2</c:v>
                </c:pt>
                <c:pt idx="11">
                  <c:v>11.4</c:v>
                </c:pt>
                <c:pt idx="12">
                  <c:v>94.5</c:v>
                </c:pt>
                <c:pt idx="13">
                  <c:v>76.8</c:v>
                </c:pt>
              </c:numCache>
            </c:numRef>
          </c:val>
          <c:extLst>
            <c:ext xmlns:c16="http://schemas.microsoft.com/office/drawing/2014/chart" uri="{C3380CC4-5D6E-409C-BE32-E72D297353CC}">
              <c16:uniqueId val="{00000000-3240-4326-A026-B16B241DFEA0}"/>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Sheet1!$A$2:$A$15</c:f>
              <c:strCache>
                <c:ptCount val="14"/>
                <c:pt idx="0">
                  <c:v>Hand washing for 20 seconds</c:v>
                </c:pt>
                <c:pt idx="1">
                  <c:v>Staying home</c:v>
                </c:pt>
                <c:pt idx="2">
                  <c:v>Avoiding touching your eyes, nose, and mouth with unwashed hands</c:v>
                </c:pt>
                <c:pt idx="3">
                  <c:v>Use of disinfectants to clean hands when soap/water was not available</c:v>
                </c:pt>
                <c:pt idx="4">
                  <c:v>Staying home when you were sick or when you had a cold</c:v>
                </c:pt>
                <c:pt idx="5">
                  <c:v>Covering your mouth when you cough</c:v>
                </c:pt>
                <c:pt idx="6">
                  <c:v>Getting the flu shot</c:v>
                </c:pt>
                <c:pt idx="7">
                  <c:v>Wearing a face mask</c:v>
                </c:pt>
                <c:pt idx="8">
                  <c:v>Avoiding places where many people gather</c:v>
                </c:pt>
                <c:pt idx="9">
                  <c:v>Disinfecting surfaces</c:v>
                </c:pt>
                <c:pt idx="10">
                  <c:v>Disinfecting the mobile phone</c:v>
                </c:pt>
                <c:pt idx="11">
                  <c:v>Using antibiotics</c:v>
                </c:pt>
                <c:pt idx="12">
                  <c:v>Social distancing</c:v>
                </c:pt>
                <c:pt idx="13">
                  <c:v>Self-quarantine</c:v>
                </c:pt>
              </c:strCache>
            </c:strRef>
          </c:cat>
          <c:val>
            <c:numRef>
              <c:f>Sheet1!$C$2:$C$15</c:f>
              <c:numCache>
                <c:formatCode>###0.0</c:formatCode>
                <c:ptCount val="14"/>
                <c:pt idx="0">
                  <c:v>95</c:v>
                </c:pt>
                <c:pt idx="1">
                  <c:v>91.7</c:v>
                </c:pt>
                <c:pt idx="2">
                  <c:v>96.5</c:v>
                </c:pt>
                <c:pt idx="3">
                  <c:v>87</c:v>
                </c:pt>
                <c:pt idx="4">
                  <c:v>89.1</c:v>
                </c:pt>
                <c:pt idx="5">
                  <c:v>96.6</c:v>
                </c:pt>
                <c:pt idx="6">
                  <c:v>11.1</c:v>
                </c:pt>
                <c:pt idx="7">
                  <c:v>94.5</c:v>
                </c:pt>
                <c:pt idx="8">
                  <c:v>96.5</c:v>
                </c:pt>
                <c:pt idx="9">
                  <c:v>81.900000000000006</c:v>
                </c:pt>
                <c:pt idx="10">
                  <c:v>79.099999999999994</c:v>
                </c:pt>
                <c:pt idx="11">
                  <c:v>11.3</c:v>
                </c:pt>
                <c:pt idx="12">
                  <c:v>96.7</c:v>
                </c:pt>
                <c:pt idx="13">
                  <c:v>78.400000000000006</c:v>
                </c:pt>
              </c:numCache>
            </c:numRef>
          </c:val>
          <c:extLst>
            <c:ext xmlns:c16="http://schemas.microsoft.com/office/drawing/2014/chart" uri="{C3380CC4-5D6E-409C-BE32-E72D297353CC}">
              <c16:uniqueId val="{00000001-3240-4326-A026-B16B241DFEA0}"/>
            </c:ext>
          </c:extLst>
        </c:ser>
        <c:dLbls>
          <c:showLegendKey val="0"/>
          <c:showVal val="0"/>
          <c:showCatName val="0"/>
          <c:showSerName val="0"/>
          <c:showPercent val="0"/>
          <c:showBubbleSize val="0"/>
        </c:dLbls>
        <c:gapWidth val="75"/>
        <c:overlap val="-25"/>
        <c:axId val="173865984"/>
        <c:axId val="174009728"/>
      </c:barChart>
      <c:catAx>
        <c:axId val="173865984"/>
        <c:scaling>
          <c:orientation val="maxMin"/>
        </c:scaling>
        <c:delete val="0"/>
        <c:axPos val="l"/>
        <c:numFmt formatCode="General" sourceLinked="0"/>
        <c:majorTickMark val="none"/>
        <c:minorTickMark val="none"/>
        <c:tickLblPos val="nextTo"/>
        <c:txPr>
          <a:bodyPr/>
          <a:lstStyle/>
          <a:p>
            <a:pPr>
              <a:defRPr sz="900"/>
            </a:pPr>
            <a:endParaRPr lang="en-US"/>
          </a:p>
        </c:txPr>
        <c:crossAx val="174009728"/>
        <c:crosses val="autoZero"/>
        <c:auto val="1"/>
        <c:lblAlgn val="ctr"/>
        <c:lblOffset val="100"/>
        <c:noMultiLvlLbl val="0"/>
      </c:catAx>
      <c:valAx>
        <c:axId val="174009728"/>
        <c:scaling>
          <c:orientation val="minMax"/>
          <c:max val="100"/>
          <c:min val="0"/>
        </c:scaling>
        <c:delete val="1"/>
        <c:axPos val="t"/>
        <c:majorGridlines/>
        <c:numFmt formatCode="###0.0" sourceLinked="1"/>
        <c:majorTickMark val="none"/>
        <c:minorTickMark val="none"/>
        <c:tickLblPos val="none"/>
        <c:crossAx val="173865984"/>
        <c:crosses val="autoZero"/>
        <c:crossBetween val="between"/>
      </c:valAx>
    </c:plotArea>
    <c:legend>
      <c:legendPos val="b"/>
      <c:layout/>
      <c:overlay val="0"/>
    </c:legend>
    <c:plotVisOnly val="1"/>
    <c:dispBlanksAs val="gap"/>
    <c:showDLblsOverMax val="0"/>
  </c:chart>
  <c:txPr>
    <a:bodyPr/>
    <a:lstStyle/>
    <a:p>
      <a:pPr>
        <a:defRPr sz="10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prstClr val="black"/>
                </a:solidFill>
                <a:latin typeface="+mn-lt"/>
                <a:ea typeface="+mn-ea"/>
                <a:cs typeface="+mn-cs"/>
              </a:defRPr>
            </a:pPr>
            <a:r>
              <a:rPr lang="en-US" sz="1200" b="1" dirty="0">
                <a:effectLst/>
              </a:rPr>
              <a:t>MEAN</a:t>
            </a:r>
            <a:r>
              <a:rPr lang="en-US" sz="1200" b="1" baseline="0" dirty="0">
                <a:effectLst/>
              </a:rPr>
              <a:t> data on 7 score scale: 1 - </a:t>
            </a:r>
            <a:r>
              <a:rPr lang="en-US" sz="1200" b="1" i="0" u="none" strike="noStrike" baseline="0" dirty="0">
                <a:effectLst/>
              </a:rPr>
              <a:t>Strongly disagree; 7 – Strong agree </a:t>
            </a:r>
            <a:r>
              <a:rPr lang="en-US" sz="1200" b="1" baseline="0" dirty="0">
                <a:effectLst/>
              </a:rPr>
              <a:t> </a:t>
            </a:r>
            <a:endParaRPr lang="en-US" dirty="0"/>
          </a:p>
        </c:rich>
      </c:tx>
      <c:layout>
        <c:manualLayout>
          <c:xMode val="edge"/>
          <c:yMode val="edge"/>
          <c:x val="0.12191666666666667"/>
          <c:y val="0.04"/>
        </c:manualLayout>
      </c:layout>
      <c:overlay val="0"/>
    </c:title>
    <c:autoTitleDeleted val="0"/>
    <c:plotArea>
      <c:layout>
        <c:manualLayout>
          <c:layoutTarget val="inner"/>
          <c:xMode val="edge"/>
          <c:yMode val="edge"/>
          <c:x val="0.50969203849518829"/>
          <c:y val="0.2391175853018373"/>
          <c:w val="0.4903079615048121"/>
          <c:h val="0.60032755905511814"/>
        </c:manualLayout>
      </c:layout>
      <c:barChart>
        <c:barDir val="bar"/>
        <c:grouping val="clustered"/>
        <c:varyColors val="0"/>
        <c:ser>
          <c:idx val="0"/>
          <c:order val="0"/>
          <c:tx>
            <c:strRef>
              <c:f>Sheet1!$B$1</c:f>
              <c:strCache>
                <c:ptCount val="1"/>
                <c:pt idx="0">
                  <c:v>1-st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I see my family members washing their hands for 20 seconds frequently.  </c:v>
                </c:pt>
                <c:pt idx="1">
                  <c:v>My family members avoid crowded areas. </c:v>
                </c:pt>
              </c:strCache>
            </c:strRef>
          </c:cat>
          <c:val>
            <c:numRef>
              <c:f>Sheet1!$B$2:$B$3</c:f>
              <c:numCache>
                <c:formatCode>###0.00</c:formatCode>
                <c:ptCount val="2"/>
                <c:pt idx="0">
                  <c:v>6.3411016949152543</c:v>
                </c:pt>
                <c:pt idx="1">
                  <c:v>6.5449897750511257</c:v>
                </c:pt>
              </c:numCache>
            </c:numRef>
          </c:val>
          <c:extLst>
            <c:ext xmlns:c16="http://schemas.microsoft.com/office/drawing/2014/chart" uri="{C3380CC4-5D6E-409C-BE32-E72D297353CC}">
              <c16:uniqueId val="{00000000-3240-4326-A026-B16B241DFEA0}"/>
            </c:ext>
          </c:extLst>
        </c:ser>
        <c:ser>
          <c:idx val="1"/>
          <c:order val="1"/>
          <c:tx>
            <c:strRef>
              <c:f>Sheet1!$C$1</c:f>
              <c:strCache>
                <c:ptCount val="1"/>
                <c:pt idx="0">
                  <c:v>2nd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I see my family members washing their hands for 20 seconds frequently.  </c:v>
                </c:pt>
                <c:pt idx="1">
                  <c:v>My family members avoid crowded areas. </c:v>
                </c:pt>
              </c:strCache>
            </c:strRef>
          </c:cat>
          <c:val>
            <c:numRef>
              <c:f>Sheet1!$C$2:$C$3</c:f>
              <c:numCache>
                <c:formatCode>###0.00</c:formatCode>
                <c:ptCount val="2"/>
                <c:pt idx="0">
                  <c:v>6.593588417786969</c:v>
                </c:pt>
                <c:pt idx="1">
                  <c:v>6.609805924412667</c:v>
                </c:pt>
              </c:numCache>
            </c:numRef>
          </c:val>
          <c:extLst>
            <c:ext xmlns:c16="http://schemas.microsoft.com/office/drawing/2014/chart" uri="{C3380CC4-5D6E-409C-BE32-E72D297353CC}">
              <c16:uniqueId val="{00000001-3240-4326-A026-B16B241DFEA0}"/>
            </c:ext>
          </c:extLst>
        </c:ser>
        <c:dLbls>
          <c:showLegendKey val="0"/>
          <c:showVal val="0"/>
          <c:showCatName val="0"/>
          <c:showSerName val="0"/>
          <c:showPercent val="0"/>
          <c:showBubbleSize val="0"/>
        </c:dLbls>
        <c:gapWidth val="75"/>
        <c:overlap val="-25"/>
        <c:axId val="177202304"/>
        <c:axId val="177203840"/>
      </c:barChart>
      <c:catAx>
        <c:axId val="177202304"/>
        <c:scaling>
          <c:orientation val="maxMin"/>
        </c:scaling>
        <c:delete val="0"/>
        <c:axPos val="l"/>
        <c:numFmt formatCode="General" sourceLinked="0"/>
        <c:majorTickMark val="none"/>
        <c:minorTickMark val="none"/>
        <c:tickLblPos val="nextTo"/>
        <c:txPr>
          <a:bodyPr/>
          <a:lstStyle/>
          <a:p>
            <a:pPr>
              <a:defRPr sz="900"/>
            </a:pPr>
            <a:endParaRPr lang="en-US"/>
          </a:p>
        </c:txPr>
        <c:crossAx val="177203840"/>
        <c:crosses val="autoZero"/>
        <c:auto val="1"/>
        <c:lblAlgn val="ctr"/>
        <c:lblOffset val="100"/>
        <c:noMultiLvlLbl val="0"/>
      </c:catAx>
      <c:valAx>
        <c:axId val="177203840"/>
        <c:scaling>
          <c:orientation val="minMax"/>
          <c:max val="7"/>
          <c:min val="0"/>
        </c:scaling>
        <c:delete val="0"/>
        <c:axPos val="t"/>
        <c:majorGridlines/>
        <c:numFmt formatCode="###0.00" sourceLinked="1"/>
        <c:majorTickMark val="none"/>
        <c:minorTickMark val="none"/>
        <c:tickLblPos val="none"/>
        <c:crossAx val="177202304"/>
        <c:crosses val="autoZero"/>
        <c:crossBetween val="between"/>
      </c:valAx>
    </c:plotArea>
    <c:legend>
      <c:legendPos val="b"/>
      <c:layout/>
      <c:overlay val="0"/>
    </c:legend>
    <c:plotVisOnly val="1"/>
    <c:dispBlanksAs val="gap"/>
    <c:showDLblsOverMax val="0"/>
  </c:chart>
  <c:txPr>
    <a:bodyPr/>
    <a:lstStyle/>
    <a:p>
      <a:pPr>
        <a:defRPr sz="10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F5D21-B6DE-4B29-86F0-539E0C4454A9}" type="datetimeFigureOut">
              <a:rPr lang="en-US" smtClean="0"/>
              <a:pPr/>
              <a:t>5/18/2020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C05A8-8A3C-45F9-B52A-23C3806A9C6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4</a:t>
            </a:fld>
            <a:endParaRPr lang="en-US"/>
          </a:p>
        </p:txBody>
      </p:sp>
    </p:spTree>
    <p:extLst>
      <p:ext uri="{BB962C8B-B14F-4D97-AF65-F5344CB8AC3E}">
        <p14:creationId xmlns:p14="http://schemas.microsoft.com/office/powerpoint/2010/main" val="3329347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14</a:t>
            </a:fld>
            <a:endParaRPr lang="en-US"/>
          </a:p>
        </p:txBody>
      </p:sp>
    </p:spTree>
    <p:extLst>
      <p:ext uri="{BB962C8B-B14F-4D97-AF65-F5344CB8AC3E}">
        <p14:creationId xmlns:p14="http://schemas.microsoft.com/office/powerpoint/2010/main" val="5992383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15</a:t>
            </a:fld>
            <a:endParaRPr lang="en-US"/>
          </a:p>
        </p:txBody>
      </p:sp>
    </p:spTree>
    <p:extLst>
      <p:ext uri="{BB962C8B-B14F-4D97-AF65-F5344CB8AC3E}">
        <p14:creationId xmlns:p14="http://schemas.microsoft.com/office/powerpoint/2010/main" val="2189268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21</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5</a:t>
            </a:fld>
            <a:endParaRPr lang="en-US"/>
          </a:p>
        </p:txBody>
      </p:sp>
    </p:spTree>
    <p:extLst>
      <p:ext uri="{BB962C8B-B14F-4D97-AF65-F5344CB8AC3E}">
        <p14:creationId xmlns:p14="http://schemas.microsoft.com/office/powerpoint/2010/main" val="37439821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24</a:t>
            </a:fld>
            <a:endParaRPr lang="en-US"/>
          </a:p>
        </p:txBody>
      </p:sp>
    </p:spTree>
    <p:extLst>
      <p:ext uri="{BB962C8B-B14F-4D97-AF65-F5344CB8AC3E}">
        <p14:creationId xmlns:p14="http://schemas.microsoft.com/office/powerpoint/2010/main" val="1053284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6</a:t>
            </a:fld>
            <a:endParaRPr lang="en-US"/>
          </a:p>
        </p:txBody>
      </p:sp>
    </p:spTree>
    <p:extLst>
      <p:ext uri="{BB962C8B-B14F-4D97-AF65-F5344CB8AC3E}">
        <p14:creationId xmlns:p14="http://schemas.microsoft.com/office/powerpoint/2010/main" val="2897634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8</a:t>
            </a:fld>
            <a:endParaRPr lang="en-US"/>
          </a:p>
        </p:txBody>
      </p:sp>
    </p:spTree>
    <p:extLst>
      <p:ext uri="{BB962C8B-B14F-4D97-AF65-F5344CB8AC3E}">
        <p14:creationId xmlns:p14="http://schemas.microsoft.com/office/powerpoint/2010/main" val="2235140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10</a:t>
            </a:fld>
            <a:endParaRPr lang="en-US"/>
          </a:p>
        </p:txBody>
      </p:sp>
    </p:spTree>
    <p:extLst>
      <p:ext uri="{BB962C8B-B14F-4D97-AF65-F5344CB8AC3E}">
        <p14:creationId xmlns:p14="http://schemas.microsoft.com/office/powerpoint/2010/main" val="2302736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56B33B-BD1C-4C35-B281-0B03AF355C6E}"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6B33B-BD1C-4C35-B281-0B03AF355C6E}" type="datetimeFigureOut">
              <a:rPr lang="en-US" smtClean="0"/>
              <a:pPr/>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6B33B-BD1C-4C35-B281-0B03AF355C6E}" type="datetimeFigureOut">
              <a:rPr lang="en-US" smtClean="0"/>
              <a:pPr/>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6B33B-BD1C-4C35-B281-0B03AF355C6E}" type="datetimeFigureOut">
              <a:rPr lang="en-US" smtClean="0"/>
              <a:pPr/>
              <a:t>5/18/2020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6B33B-BD1C-4C35-B281-0B03AF355C6E}" type="datetimeFigureOut">
              <a:rPr lang="en-US" smtClean="0"/>
              <a:pPr/>
              <a:t>5/18/2020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6B33B-BD1C-4C35-B281-0B03AF355C6E}" type="datetimeFigureOut">
              <a:rPr lang="en-US" smtClean="0"/>
              <a:pPr/>
              <a:t>5/18/2020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6B33B-BD1C-4C35-B281-0B03AF355C6E}" type="datetimeFigureOut">
              <a:rPr lang="en-US" smtClean="0"/>
              <a:pPr/>
              <a:t>5/18/2020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CE8C0-11EB-442A-9362-B21DB98B8E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1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18.xml"/></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22.xml"/></Relationships>
</file>

<file path=ppt/slides/_rels/slide22.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2914651"/>
          </a:xfrm>
        </p:spPr>
        <p:txBody>
          <a:bodyPr>
            <a:normAutofit fontScale="90000"/>
          </a:bodyPr>
          <a:lstStyle/>
          <a:p>
            <a:r>
              <a:rPr lang="en-US" b="1"/>
              <a:t/>
            </a:r>
            <a:br>
              <a:rPr lang="en-US" b="1"/>
            </a:br>
            <a:r>
              <a:rPr lang="en-US" b="1"/>
              <a:t/>
            </a:r>
            <a:br>
              <a:rPr lang="en-US" b="1"/>
            </a:br>
            <a:r>
              <a:rPr lang="en-US" b="1"/>
              <a:t>Monitoring Knowledge, Risk perceptions, Preventive behaviors, and Public trust in the Current Coronavirus outbreak in Georgia</a:t>
            </a:r>
            <a:r>
              <a:rPr lang="en-US"/>
              <a:t/>
            </a:r>
            <a:br>
              <a:rPr lang="en-US"/>
            </a:br>
            <a:endParaRPr lang="en-US" dirty="0"/>
          </a:p>
        </p:txBody>
      </p:sp>
      <p:sp>
        <p:nvSpPr>
          <p:cNvPr id="3" name="Subtitle 2"/>
          <p:cNvSpPr>
            <a:spLocks noGrp="1"/>
          </p:cNvSpPr>
          <p:nvPr>
            <p:ph type="subTitle" idx="1"/>
          </p:nvPr>
        </p:nvSpPr>
        <p:spPr>
          <a:xfrm>
            <a:off x="1371600" y="3886200"/>
            <a:ext cx="6400800" cy="1752600"/>
          </a:xfrm>
        </p:spPr>
        <p:txBody>
          <a:bodyPr/>
          <a:lstStyle/>
          <a:p>
            <a:r>
              <a:rPr lang="en-US" b="1">
                <a:solidFill>
                  <a:schemeClr val="tx2"/>
                </a:solidFill>
              </a:rPr>
              <a:t>Analytical report of the results of the first and second wave surveys</a:t>
            </a:r>
          </a:p>
          <a:p>
            <a:r>
              <a:rPr lang="en-US" sz="2000" b="1">
                <a:solidFill>
                  <a:schemeClr val="tx2"/>
                </a:solidFill>
              </a:rPr>
              <a:t>May 2020</a:t>
            </a:r>
            <a:endParaRPr lang="en-US" sz="2000">
              <a:solidFill>
                <a:schemeClr val="tx2"/>
              </a:solidFill>
            </a:endParaRPr>
          </a:p>
          <a:p>
            <a:endParaRPr lang="en-US" dirty="0"/>
          </a:p>
        </p:txBody>
      </p:sp>
      <p:pic>
        <p:nvPicPr>
          <p:cNvPr id="4" name="Picture 3" descr="D:\Yago\Projects\COVID 19\thumbnail.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097" y="152399"/>
            <a:ext cx="947103" cy="552451"/>
          </a:xfrm>
          <a:prstGeom prst="rect">
            <a:avLst/>
          </a:prstGeom>
          <a:noFill/>
          <a:ln>
            <a:noFill/>
          </a:ln>
        </p:spPr>
      </p:pic>
      <p:pic>
        <p:nvPicPr>
          <p:cNvPr id="6" name="image1.jpeg">
            <a:extLst>
              <a:ext uri="{FF2B5EF4-FFF2-40B4-BE49-F238E27FC236}">
                <a16:creationId xmlns:a16="http://schemas.microsoft.com/office/drawing/2014/main" id="{67B982B8-7A5E-48FF-9C06-3FED5A5CD3DD}"/>
              </a:ext>
            </a:extLst>
          </p:cNvPr>
          <p:cNvPicPr/>
          <p:nvPr/>
        </p:nvPicPr>
        <p:blipFill>
          <a:blip r:embed="rId3" cstate="print"/>
          <a:stretch>
            <a:fillRect/>
          </a:stretch>
        </p:blipFill>
        <p:spPr>
          <a:xfrm>
            <a:off x="4114800" y="5772149"/>
            <a:ext cx="672783" cy="642938"/>
          </a:xfrm>
          <a:prstGeom prst="rect">
            <a:avLst/>
          </a:prstGeom>
        </p:spPr>
      </p:pic>
      <p:pic>
        <p:nvPicPr>
          <p:cNvPr id="7" name="Picture 6">
            <a:extLst>
              <a:ext uri="{FF2B5EF4-FFF2-40B4-BE49-F238E27FC236}">
                <a16:creationId xmlns:a16="http://schemas.microsoft.com/office/drawing/2014/main" id="{B2503063-55B3-43E4-8784-DC969E2235D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543800" y="172403"/>
            <a:ext cx="1121410" cy="77533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963646166"/>
              </p:ext>
            </p:extLst>
          </p:nvPr>
        </p:nvGraphicFramePr>
        <p:xfrm>
          <a:off x="3581400" y="152400"/>
          <a:ext cx="5562600" cy="3429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28600" y="174625"/>
            <a:ext cx="3505200" cy="2554545"/>
          </a:xfrm>
          <a:prstGeom prst="rect">
            <a:avLst/>
          </a:prstGeom>
          <a:noFill/>
        </p:spPr>
        <p:txBody>
          <a:bodyPr wrap="square" rtlCol="0">
            <a:spAutoFit/>
          </a:bodyPr>
          <a:lstStyle/>
          <a:p>
            <a:r>
              <a:rPr lang="en-US" sz="1600" b="1" dirty="0">
                <a:solidFill>
                  <a:srgbClr val="C00000"/>
                </a:solidFill>
              </a:rPr>
              <a:t>BEHAVIORAL patterns </a:t>
            </a:r>
            <a:r>
              <a:rPr lang="en-US" sz="1600" dirty="0">
                <a:solidFill>
                  <a:srgbClr val="C00000"/>
                </a:solidFill>
              </a:rPr>
              <a:t>(continued)</a:t>
            </a:r>
          </a:p>
          <a:p>
            <a:endParaRPr lang="en-US" sz="1600" b="1" dirty="0"/>
          </a:p>
          <a:p>
            <a:endParaRPr lang="en-US" sz="1600" b="1" dirty="0"/>
          </a:p>
          <a:p>
            <a:r>
              <a:rPr lang="en-US" sz="1600" b="1" dirty="0"/>
              <a:t>More than 90% of respondents are willing to take the necessary precautions even when the restrictions are gradually lifted</a:t>
            </a:r>
            <a:endParaRPr lang="en-US" sz="1600" dirty="0"/>
          </a:p>
          <a:p>
            <a:endParaRPr lang="ka-GE" dirty="0"/>
          </a:p>
          <a:p>
            <a:r>
              <a:rPr lang="en-US" sz="1400" dirty="0"/>
              <a:t>The readiness to follow the measures is mostly expressed/affected by:</a:t>
            </a:r>
          </a:p>
        </p:txBody>
      </p:sp>
      <p:graphicFrame>
        <p:nvGraphicFramePr>
          <p:cNvPr id="2" name="Table 1">
            <a:extLst>
              <a:ext uri="{FF2B5EF4-FFF2-40B4-BE49-F238E27FC236}">
                <a16:creationId xmlns:a16="http://schemas.microsoft.com/office/drawing/2014/main" id="{3558471D-177C-4544-BB30-55AE79EEE5A9}"/>
              </a:ext>
            </a:extLst>
          </p:cNvPr>
          <p:cNvGraphicFramePr>
            <a:graphicFrameLocks noGrp="1"/>
          </p:cNvGraphicFramePr>
          <p:nvPr>
            <p:extLst>
              <p:ext uri="{D42A27DB-BD31-4B8C-83A1-F6EECF244321}">
                <p14:modId xmlns:p14="http://schemas.microsoft.com/office/powerpoint/2010/main" val="3019674695"/>
              </p:ext>
            </p:extLst>
          </p:nvPr>
        </p:nvGraphicFramePr>
        <p:xfrm>
          <a:off x="3581400" y="3743833"/>
          <a:ext cx="5454016" cy="2972689"/>
        </p:xfrm>
        <a:graphic>
          <a:graphicData uri="http://schemas.openxmlformats.org/drawingml/2006/table">
            <a:tbl>
              <a:tblPr firstRow="1" firstCol="1" bandRow="1">
                <a:tableStyleId>{5C22544A-7EE6-4342-B048-85BDC9FD1C3A}</a:tableStyleId>
              </a:tblPr>
              <a:tblGrid>
                <a:gridCol w="1270320">
                  <a:extLst>
                    <a:ext uri="{9D8B030D-6E8A-4147-A177-3AD203B41FA5}">
                      <a16:colId xmlns:a16="http://schemas.microsoft.com/office/drawing/2014/main" val="196078892"/>
                    </a:ext>
                  </a:extLst>
                </a:gridCol>
                <a:gridCol w="735447">
                  <a:extLst>
                    <a:ext uri="{9D8B030D-6E8A-4147-A177-3AD203B41FA5}">
                      <a16:colId xmlns:a16="http://schemas.microsoft.com/office/drawing/2014/main" val="636813548"/>
                    </a:ext>
                  </a:extLst>
                </a:gridCol>
                <a:gridCol w="802307">
                  <a:extLst>
                    <a:ext uri="{9D8B030D-6E8A-4147-A177-3AD203B41FA5}">
                      <a16:colId xmlns:a16="http://schemas.microsoft.com/office/drawing/2014/main" val="666898932"/>
                    </a:ext>
                  </a:extLst>
                </a:gridCol>
                <a:gridCol w="601730">
                  <a:extLst>
                    <a:ext uri="{9D8B030D-6E8A-4147-A177-3AD203B41FA5}">
                      <a16:colId xmlns:a16="http://schemas.microsoft.com/office/drawing/2014/main" val="3477882882"/>
                    </a:ext>
                  </a:extLst>
                </a:gridCol>
                <a:gridCol w="649064">
                  <a:extLst>
                    <a:ext uri="{9D8B030D-6E8A-4147-A177-3AD203B41FA5}">
                      <a16:colId xmlns:a16="http://schemas.microsoft.com/office/drawing/2014/main" val="2645422043"/>
                    </a:ext>
                  </a:extLst>
                </a:gridCol>
                <a:gridCol w="829124">
                  <a:extLst>
                    <a:ext uri="{9D8B030D-6E8A-4147-A177-3AD203B41FA5}">
                      <a16:colId xmlns:a16="http://schemas.microsoft.com/office/drawing/2014/main" val="94211621"/>
                    </a:ext>
                  </a:extLst>
                </a:gridCol>
                <a:gridCol w="566024">
                  <a:extLst>
                    <a:ext uri="{9D8B030D-6E8A-4147-A177-3AD203B41FA5}">
                      <a16:colId xmlns:a16="http://schemas.microsoft.com/office/drawing/2014/main" val="536126738"/>
                    </a:ext>
                  </a:extLst>
                </a:gridCol>
              </a:tblGrid>
              <a:tr h="306070">
                <a:tc rowSpan="2">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07000"/>
                        </a:lnSpc>
                        <a:spcAft>
                          <a:spcPts val="0"/>
                        </a:spcAft>
                      </a:pPr>
                      <a:r>
                        <a:rPr lang="en-US" sz="1100" dirty="0">
                          <a:effectLst/>
                        </a:rPr>
                        <a:t>Social distancing</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en-US" sz="1100" dirty="0">
                          <a:effectLst/>
                        </a:rPr>
                        <a:t>Avoiding crowded rituals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4433266"/>
                  </a:ext>
                </a:extLst>
              </a:tr>
              <a:tr h="160655">
                <a:tc vMerge="1">
                  <a:txBody>
                    <a:bodyPr/>
                    <a:lstStyle/>
                    <a:p>
                      <a:endParaRPr lang="en-US"/>
                    </a:p>
                  </a:txBody>
                  <a:tcPr/>
                </a:tc>
                <a:tc>
                  <a:txBody>
                    <a:bodyPr/>
                    <a:lstStyle/>
                    <a:p>
                      <a:pPr algn="ctr">
                        <a:lnSpc>
                          <a:spcPct val="107000"/>
                        </a:lnSpc>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a:effectLst/>
                        </a:rPr>
                        <a:t>CI</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2012057378"/>
                  </a:ext>
                </a:extLst>
              </a:tr>
              <a:tr h="371475">
                <a:tc>
                  <a:txBody>
                    <a:bodyPr/>
                    <a:lstStyle/>
                    <a:p>
                      <a:pPr>
                        <a:lnSpc>
                          <a:spcPct val="107000"/>
                        </a:lnSpc>
                        <a:spcAft>
                          <a:spcPts val="0"/>
                        </a:spcAft>
                      </a:pPr>
                      <a:r>
                        <a:rPr lang="en-US" sz="1050" dirty="0">
                          <a:effectLst/>
                        </a:rPr>
                        <a:t>Gender: female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0.06 – 0.34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0.005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88346190"/>
                  </a:ext>
                </a:extLst>
              </a:tr>
              <a:tr h="381000">
                <a:tc>
                  <a:txBody>
                    <a:bodyPr/>
                    <a:lstStyle/>
                    <a:p>
                      <a:pPr>
                        <a:lnSpc>
                          <a:spcPct val="107000"/>
                        </a:lnSpc>
                        <a:spcAft>
                          <a:spcPts val="0"/>
                        </a:spcAft>
                      </a:pPr>
                      <a:r>
                        <a:rPr lang="en-US" sz="1000" dirty="0">
                          <a:effectLst/>
                        </a:rPr>
                        <a:t>Urban vs. rural</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0.01 – 0.30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0.038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69544369"/>
                  </a:ext>
                </a:extLst>
              </a:tr>
              <a:tr h="306070">
                <a:tc>
                  <a:txBody>
                    <a:bodyPr/>
                    <a:lstStyle/>
                    <a:p>
                      <a:pPr>
                        <a:lnSpc>
                          <a:spcPct val="107000"/>
                        </a:lnSpc>
                        <a:spcAft>
                          <a:spcPts val="0"/>
                        </a:spcAft>
                      </a:pPr>
                      <a:r>
                        <a:rPr lang="en-US" sz="1050" dirty="0">
                          <a:effectLst/>
                        </a:rPr>
                        <a:t>Trust in medical sector</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0.22 – 0.38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0.21 – 0.42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36052533"/>
                  </a:ext>
                </a:extLst>
              </a:tr>
              <a:tr h="459740">
                <a:tc>
                  <a:txBody>
                    <a:bodyPr/>
                    <a:lstStyle/>
                    <a:p>
                      <a:pPr>
                        <a:lnSpc>
                          <a:spcPct val="107000"/>
                        </a:lnSpc>
                        <a:spcAft>
                          <a:spcPts val="0"/>
                        </a:spcAft>
                      </a:pPr>
                      <a:r>
                        <a:rPr lang="en-US" sz="1050" dirty="0">
                          <a:effectLst/>
                        </a:rPr>
                        <a:t>Perceived </a:t>
                      </a:r>
                      <a:r>
                        <a:rPr lang="en-US" sz="1050" dirty="0" err="1">
                          <a:effectLst/>
                        </a:rPr>
                        <a:t>speading</a:t>
                      </a:r>
                      <a:r>
                        <a:rPr lang="en-US" sz="1050" dirty="0">
                          <a:effectLst/>
                        </a:rPr>
                        <a:t> speed</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0.13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0.03 – 0.10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0.001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0.00 – 0.10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0.038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31901964"/>
                  </a:ext>
                </a:extLst>
              </a:tr>
              <a:tr h="459740">
                <a:tc>
                  <a:txBody>
                    <a:bodyPr/>
                    <a:lstStyle/>
                    <a:p>
                      <a:pPr>
                        <a:lnSpc>
                          <a:spcPct val="107000"/>
                        </a:lnSpc>
                        <a:spcAft>
                          <a:spcPts val="0"/>
                        </a:spcAft>
                      </a:pPr>
                      <a:r>
                        <a:rPr lang="en-US" sz="1050" dirty="0">
                          <a:effectLst/>
                        </a:rPr>
                        <a:t>Frequency of media</a:t>
                      </a:r>
                      <a:endParaRPr lang="en-US" sz="1200" dirty="0">
                        <a:effectLst/>
                      </a:endParaRPr>
                    </a:p>
                    <a:p>
                      <a:pPr>
                        <a:lnSpc>
                          <a:spcPct val="107000"/>
                        </a:lnSpc>
                        <a:spcAft>
                          <a:spcPts val="0"/>
                        </a:spcAft>
                      </a:pPr>
                      <a:r>
                        <a:rPr lang="en-US" sz="1050" dirty="0">
                          <a:effectLst/>
                        </a:rPr>
                        <a:t>consumption</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0.08 – 0.24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9441655"/>
                  </a:ext>
                </a:extLst>
              </a:tr>
              <a:tr h="459740">
                <a:tc>
                  <a:txBody>
                    <a:bodyPr/>
                    <a:lstStyle/>
                    <a:p>
                      <a:pPr>
                        <a:lnSpc>
                          <a:spcPct val="107000"/>
                        </a:lnSpc>
                        <a:spcAft>
                          <a:spcPts val="0"/>
                        </a:spcAft>
                      </a:pPr>
                      <a:r>
                        <a:rPr lang="en-US" sz="1050" dirty="0">
                          <a:effectLst/>
                        </a:rPr>
                        <a:t>Perceived media hype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-0.09 – -0.01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0.009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
                      </a:r>
                      <a:br>
                        <a:rPr lang="en-US" sz="1000" dirty="0">
                          <a:effectLst/>
                        </a:rPr>
                      </a:br>
                      <a:r>
                        <a:rPr lang="en-US" sz="1000" dirty="0">
                          <a:effectLst/>
                        </a:rPr>
                        <a:t>-0.12 – -0.01</a:t>
                      </a:r>
                      <a:endParaRPr lang="en-US" sz="1100" dirty="0">
                        <a:effectLst/>
                      </a:endParaRPr>
                    </a:p>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0.013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14453017"/>
                  </a:ext>
                </a:extLst>
              </a:tr>
            </a:tbl>
          </a:graphicData>
        </a:graphic>
      </p:graphicFrame>
      <p:sp>
        <p:nvSpPr>
          <p:cNvPr id="5" name="TextBox 4">
            <a:extLst>
              <a:ext uri="{FF2B5EF4-FFF2-40B4-BE49-F238E27FC236}">
                <a16:creationId xmlns:a16="http://schemas.microsoft.com/office/drawing/2014/main" id="{BA966F2D-2C8D-427B-B912-E4CBFC3965A2}"/>
              </a:ext>
            </a:extLst>
          </p:cNvPr>
          <p:cNvSpPr txBox="1"/>
          <p:nvPr/>
        </p:nvSpPr>
        <p:spPr>
          <a:xfrm>
            <a:off x="208085" y="2705724"/>
            <a:ext cx="3048000" cy="1692771"/>
          </a:xfrm>
          <a:prstGeom prst="rect">
            <a:avLst/>
          </a:prstGeom>
          <a:noFill/>
        </p:spPr>
        <p:txBody>
          <a:bodyPr wrap="square" rtlCol="0">
            <a:spAutoFit/>
          </a:bodyPr>
          <a:lstStyle/>
          <a:p>
            <a:pPr marL="285750" lvl="0" indent="-285750">
              <a:buFont typeface="Wingdings" panose="05000000000000000000" pitchFamily="2" charset="2"/>
              <a:buChar char="ü"/>
            </a:pPr>
            <a:r>
              <a:rPr lang="en-US" sz="1300" dirty="0"/>
              <a:t>Women</a:t>
            </a:r>
          </a:p>
          <a:p>
            <a:pPr marL="285750" lvl="0" indent="-285750">
              <a:buFont typeface="Wingdings" panose="05000000000000000000" pitchFamily="2" charset="2"/>
              <a:buChar char="ü"/>
            </a:pPr>
            <a:r>
              <a:rPr lang="en-US" sz="1300" dirty="0"/>
              <a:t>Urban residents</a:t>
            </a:r>
          </a:p>
          <a:p>
            <a:pPr marL="285750" lvl="0" indent="-285750">
              <a:buFont typeface="Wingdings" panose="05000000000000000000" pitchFamily="2" charset="2"/>
              <a:buChar char="ü"/>
            </a:pPr>
            <a:r>
              <a:rPr lang="en-US" sz="1300" dirty="0"/>
              <a:t>Confidence in medical stakeholders</a:t>
            </a:r>
          </a:p>
          <a:p>
            <a:pPr marL="285750" lvl="0" indent="-285750">
              <a:buFont typeface="Wingdings" panose="05000000000000000000" pitchFamily="2" charset="2"/>
              <a:buChar char="ü"/>
            </a:pPr>
            <a:r>
              <a:rPr lang="en-US" sz="1300" dirty="0"/>
              <a:t>Thinking that COVID19 is spreading fast</a:t>
            </a:r>
          </a:p>
          <a:p>
            <a:pPr marL="285750" lvl="0" indent="-285750">
              <a:buFont typeface="Wingdings" panose="05000000000000000000" pitchFamily="2" charset="2"/>
              <a:buChar char="ü"/>
            </a:pPr>
            <a:r>
              <a:rPr lang="en-US" sz="1300" dirty="0"/>
              <a:t>Frequent use of media</a:t>
            </a:r>
          </a:p>
          <a:p>
            <a:pPr marL="285750" lvl="0" indent="-285750">
              <a:buFont typeface="Wingdings" panose="05000000000000000000" pitchFamily="2" charset="2"/>
              <a:buChar char="ü"/>
            </a:pPr>
            <a:r>
              <a:rPr lang="en-US" sz="1300" dirty="0"/>
              <a:t>Not blaming the media for hyping the virus</a:t>
            </a:r>
          </a:p>
        </p:txBody>
      </p:sp>
    </p:spTree>
    <p:extLst>
      <p:ext uri="{BB962C8B-B14F-4D97-AF65-F5344CB8AC3E}">
        <p14:creationId xmlns:p14="http://schemas.microsoft.com/office/powerpoint/2010/main" val="1622510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789175432"/>
              </p:ext>
            </p:extLst>
          </p:nvPr>
        </p:nvGraphicFramePr>
        <p:xfrm>
          <a:off x="4343400" y="381000"/>
          <a:ext cx="4800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533400"/>
            <a:ext cx="3886200" cy="5970865"/>
          </a:xfrm>
          <a:prstGeom prst="rect">
            <a:avLst/>
          </a:prstGeom>
          <a:noFill/>
        </p:spPr>
        <p:txBody>
          <a:bodyPr wrap="square" rtlCol="0">
            <a:spAutoFit/>
          </a:bodyPr>
          <a:lstStyle/>
          <a:p>
            <a:r>
              <a:rPr lang="en-US" b="1" dirty="0">
                <a:solidFill>
                  <a:srgbClr val="C00000"/>
                </a:solidFill>
              </a:rPr>
              <a:t>PERCEPTIONS of coping with COVID-19</a:t>
            </a:r>
            <a:endParaRPr lang="ka-GE" b="1" dirty="0">
              <a:solidFill>
                <a:srgbClr val="C00000"/>
              </a:solidFill>
            </a:endParaRPr>
          </a:p>
          <a:p>
            <a:endParaRPr lang="en-US" b="1" dirty="0"/>
          </a:p>
          <a:p>
            <a:r>
              <a:rPr lang="en-US" sz="1600" b="1" dirty="0"/>
              <a:t>Emotional perceptions of coping with Coronavirus are moderately optimistic:</a:t>
            </a:r>
          </a:p>
          <a:p>
            <a:pPr marL="285750" indent="-285750">
              <a:buFont typeface="Arial" panose="020B0604020202020204" pitchFamily="34" charset="0"/>
              <a:buChar char="•"/>
            </a:pPr>
            <a:r>
              <a:rPr lang="en-US" sz="1600" b="1" dirty="0"/>
              <a:t>47% on average in both waves believe that the probability of them being infected with coronavirus is unlikely;</a:t>
            </a:r>
          </a:p>
          <a:p>
            <a:pPr marL="285750" indent="-285750">
              <a:buFont typeface="Arial" panose="020B0604020202020204" pitchFamily="34" charset="0"/>
              <a:buChar char="•"/>
            </a:pPr>
            <a:r>
              <a:rPr lang="en-US" sz="1600" b="1" dirty="0"/>
              <a:t>about as many consider themselves susceptible against coronavirus, and also state that coronavirus to them feels far away</a:t>
            </a:r>
          </a:p>
          <a:p>
            <a:pPr marL="285750" indent="-285750">
              <a:buFont typeface="Arial" panose="020B0604020202020204" pitchFamily="34" charset="0"/>
              <a:buChar char="•"/>
            </a:pPr>
            <a:r>
              <a:rPr lang="en-US" sz="1600" b="1" dirty="0"/>
              <a:t>65% on average in both waves say it is easy for them to avoid being infected with coronavirus. </a:t>
            </a:r>
          </a:p>
          <a:p>
            <a:endParaRPr lang="en-US" sz="1600" b="1" dirty="0"/>
          </a:p>
          <a:p>
            <a:r>
              <a:rPr lang="en-US" sz="1600" dirty="0"/>
              <a:t>The optimism of the respondents is growing in the second wave.</a:t>
            </a:r>
          </a:p>
          <a:p>
            <a:endParaRPr lang="en-US" sz="1600" dirty="0"/>
          </a:p>
          <a:p>
            <a:r>
              <a:rPr lang="en-US" sz="1600" dirty="0"/>
              <a:t>Virus situation is more emotionally perceived by:</a:t>
            </a:r>
          </a:p>
          <a:p>
            <a:pPr marL="285750" indent="-285750">
              <a:buFont typeface="Wingdings" panose="05000000000000000000" pitchFamily="2" charset="2"/>
              <a:buChar char="ü"/>
            </a:pPr>
            <a:r>
              <a:rPr lang="en-US" sz="1600" dirty="0"/>
              <a:t>Women</a:t>
            </a:r>
          </a:p>
          <a:p>
            <a:pPr marL="285750" indent="-285750">
              <a:buFont typeface="Wingdings" panose="05000000000000000000" pitchFamily="2" charset="2"/>
              <a:buChar char="ü"/>
            </a:pPr>
            <a:r>
              <a:rPr lang="en-US" sz="1600" dirty="0"/>
              <a:t>Those with high confidence in media and medical structures</a:t>
            </a:r>
            <a:endParaRPr lang="ka-GE" sz="1600" dirty="0"/>
          </a:p>
        </p:txBody>
      </p:sp>
      <p:graphicFrame>
        <p:nvGraphicFramePr>
          <p:cNvPr id="2" name="Table 1">
            <a:extLst>
              <a:ext uri="{FF2B5EF4-FFF2-40B4-BE49-F238E27FC236}">
                <a16:creationId xmlns:a16="http://schemas.microsoft.com/office/drawing/2014/main" id="{5E6B736D-C78D-4C0D-A4B1-BCBF55933E11}"/>
              </a:ext>
            </a:extLst>
          </p:cNvPr>
          <p:cNvGraphicFramePr>
            <a:graphicFrameLocks noGrp="1"/>
          </p:cNvGraphicFramePr>
          <p:nvPr>
            <p:extLst>
              <p:ext uri="{D42A27DB-BD31-4B8C-83A1-F6EECF244321}">
                <p14:modId xmlns:p14="http://schemas.microsoft.com/office/powerpoint/2010/main" val="2473138679"/>
              </p:ext>
            </p:extLst>
          </p:nvPr>
        </p:nvGraphicFramePr>
        <p:xfrm>
          <a:off x="4343400" y="4572000"/>
          <a:ext cx="4648200" cy="1904999"/>
        </p:xfrm>
        <a:graphic>
          <a:graphicData uri="http://schemas.openxmlformats.org/drawingml/2006/table">
            <a:tbl>
              <a:tblPr firstRow="1" firstCol="1" bandRow="1">
                <a:tableStyleId>{5C22544A-7EE6-4342-B048-85BDC9FD1C3A}</a:tableStyleId>
              </a:tblPr>
              <a:tblGrid>
                <a:gridCol w="1654757">
                  <a:extLst>
                    <a:ext uri="{9D8B030D-6E8A-4147-A177-3AD203B41FA5}">
                      <a16:colId xmlns:a16="http://schemas.microsoft.com/office/drawing/2014/main" val="1971601490"/>
                    </a:ext>
                  </a:extLst>
                </a:gridCol>
                <a:gridCol w="1138829">
                  <a:extLst>
                    <a:ext uri="{9D8B030D-6E8A-4147-A177-3AD203B41FA5}">
                      <a16:colId xmlns:a16="http://schemas.microsoft.com/office/drawing/2014/main" val="2660890247"/>
                    </a:ext>
                  </a:extLst>
                </a:gridCol>
                <a:gridCol w="1138829">
                  <a:extLst>
                    <a:ext uri="{9D8B030D-6E8A-4147-A177-3AD203B41FA5}">
                      <a16:colId xmlns:a16="http://schemas.microsoft.com/office/drawing/2014/main" val="3003605206"/>
                    </a:ext>
                  </a:extLst>
                </a:gridCol>
                <a:gridCol w="715785">
                  <a:extLst>
                    <a:ext uri="{9D8B030D-6E8A-4147-A177-3AD203B41FA5}">
                      <a16:colId xmlns:a16="http://schemas.microsoft.com/office/drawing/2014/main" val="1730015758"/>
                    </a:ext>
                  </a:extLst>
                </a:gridCol>
              </a:tblGrid>
              <a:tr h="449595">
                <a:tc rowSpan="2">
                  <a:txBody>
                    <a:bodyPr/>
                    <a:lstStyle/>
                    <a:p>
                      <a:pPr algn="just">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gridSpan="3">
                  <a:txBody>
                    <a:bodyPr/>
                    <a:lstStyle/>
                    <a:p>
                      <a:pPr algn="ctr">
                        <a:lnSpc>
                          <a:spcPct val="107000"/>
                        </a:lnSpc>
                        <a:spcAft>
                          <a:spcPts val="0"/>
                        </a:spcAft>
                      </a:pPr>
                      <a:r>
                        <a:rPr lang="en-US" sz="1200" dirty="0">
                          <a:effectLst/>
                        </a:rPr>
                        <a:t>Average Emotionality</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69115785"/>
                  </a:ext>
                </a:extLst>
              </a:tr>
              <a:tr h="351311">
                <a:tc vMerge="1">
                  <a:txBody>
                    <a:bodyPr/>
                    <a:lstStyle/>
                    <a:p>
                      <a:endParaRPr lang="en-US"/>
                    </a:p>
                  </a:txBody>
                  <a:tcPr/>
                </a:tc>
                <a:tc>
                  <a:txBody>
                    <a:bodyPr/>
                    <a:lstStyle/>
                    <a:p>
                      <a:pPr algn="ctr">
                        <a:lnSpc>
                          <a:spcPct val="107000"/>
                        </a:lnSpc>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4080726435"/>
                  </a:ext>
                </a:extLst>
              </a:tr>
              <a:tr h="413786">
                <a:tc>
                  <a:txBody>
                    <a:bodyPr/>
                    <a:lstStyle/>
                    <a:p>
                      <a:pPr>
                        <a:lnSpc>
                          <a:spcPct val="107000"/>
                        </a:lnSpc>
                        <a:spcAft>
                          <a:spcPts val="0"/>
                        </a:spcAft>
                      </a:pPr>
                      <a:r>
                        <a:rPr lang="en-US" sz="1050" dirty="0">
                          <a:effectLst/>
                        </a:rPr>
                        <a:t>Gender: female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0.10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0.03 – 0.16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0.004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07435883"/>
                  </a:ext>
                </a:extLst>
              </a:tr>
              <a:tr h="439648">
                <a:tc>
                  <a:txBody>
                    <a:bodyPr/>
                    <a:lstStyle/>
                    <a:p>
                      <a:pPr>
                        <a:lnSpc>
                          <a:spcPct val="107000"/>
                        </a:lnSpc>
                        <a:spcAft>
                          <a:spcPts val="0"/>
                        </a:spcAft>
                      </a:pPr>
                      <a:r>
                        <a:rPr lang="en-US" sz="1050" dirty="0">
                          <a:effectLst/>
                        </a:rPr>
                        <a:t>Trust in media</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0.06 – 0.21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080149481"/>
                  </a:ext>
                </a:extLst>
              </a:tr>
              <a:tr h="250659">
                <a:tc>
                  <a:txBody>
                    <a:bodyPr/>
                    <a:lstStyle/>
                    <a:p>
                      <a:pPr>
                        <a:lnSpc>
                          <a:spcPct val="107000"/>
                        </a:lnSpc>
                        <a:spcAft>
                          <a:spcPts val="0"/>
                        </a:spcAft>
                      </a:pPr>
                      <a:r>
                        <a:rPr lang="en-US" sz="1050" dirty="0">
                          <a:effectLst/>
                        </a:rPr>
                        <a:t>Trust in medical sector</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0.01 – 0.17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0.021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3193683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96995780"/>
              </p:ext>
            </p:extLst>
          </p:nvPr>
        </p:nvGraphicFramePr>
        <p:xfrm>
          <a:off x="4572000" y="381000"/>
          <a:ext cx="4572000" cy="6477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369277"/>
            <a:ext cx="3886200" cy="3108543"/>
          </a:xfrm>
          <a:prstGeom prst="rect">
            <a:avLst/>
          </a:prstGeom>
          <a:noFill/>
        </p:spPr>
        <p:txBody>
          <a:bodyPr wrap="square" rtlCol="0">
            <a:spAutoFit/>
          </a:bodyPr>
          <a:lstStyle/>
          <a:p>
            <a:r>
              <a:rPr lang="en-US" b="1" dirty="0">
                <a:solidFill>
                  <a:srgbClr val="C00000"/>
                </a:solidFill>
              </a:rPr>
              <a:t>ATTITUDES towards COVID-19</a:t>
            </a:r>
          </a:p>
          <a:p>
            <a:endParaRPr lang="ka-GE" b="1" dirty="0"/>
          </a:p>
          <a:p>
            <a:r>
              <a:rPr lang="en-US" b="1" dirty="0"/>
              <a:t>The majority of respondents exhibit </a:t>
            </a:r>
            <a:r>
              <a:rPr lang="ka-GE" b="1" dirty="0"/>
              <a:t>relevant</a:t>
            </a:r>
            <a:r>
              <a:rPr lang="en-US" b="1" dirty="0"/>
              <a:t> attitudes toward Coronavirus infection.</a:t>
            </a:r>
          </a:p>
          <a:p>
            <a:endParaRPr lang="en-US" b="1" dirty="0"/>
          </a:p>
          <a:p>
            <a:endParaRPr lang="en-US" dirty="0"/>
          </a:p>
          <a:p>
            <a:r>
              <a:rPr lang="en-US" sz="1400" dirty="0"/>
              <a:t>Among the respondents of the second wave, there is less certainty that the virus  a) is spreading fast and b) is a reason for worrying. Here the context of Georgia matters: the virus is spreading slowly, and few cases have had lethal consequences.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6426" y="333137"/>
            <a:ext cx="3886200" cy="3093154"/>
          </a:xfrm>
          <a:prstGeom prst="rect">
            <a:avLst/>
          </a:prstGeom>
          <a:noFill/>
        </p:spPr>
        <p:txBody>
          <a:bodyPr wrap="square" rtlCol="0">
            <a:spAutoFit/>
          </a:bodyPr>
          <a:lstStyle/>
          <a:p>
            <a:r>
              <a:rPr lang="en-US" b="1" dirty="0">
                <a:solidFill>
                  <a:srgbClr val="C00000"/>
                </a:solidFill>
              </a:rPr>
              <a:t>Acceptance of STRICT MEASURES</a:t>
            </a:r>
          </a:p>
          <a:p>
            <a:endParaRPr lang="en-US" sz="1100" b="1" dirty="0">
              <a:solidFill>
                <a:srgbClr val="C00000"/>
              </a:solidFill>
            </a:endParaRPr>
          </a:p>
          <a:p>
            <a:endParaRPr lang="en-US" sz="1100" b="1" dirty="0"/>
          </a:p>
          <a:p>
            <a:endParaRPr lang="en-US" sz="1100" b="1" dirty="0"/>
          </a:p>
          <a:p>
            <a:r>
              <a:rPr lang="en-US" b="1" dirty="0"/>
              <a:t>Most of the respondents of both waves support the implementation of some strict measures;</a:t>
            </a:r>
          </a:p>
          <a:p>
            <a:r>
              <a:rPr lang="en-US" b="1" dirty="0"/>
              <a:t> </a:t>
            </a:r>
            <a:endParaRPr lang="en-US" dirty="0"/>
          </a:p>
          <a:p>
            <a:r>
              <a:rPr lang="en-US" b="1" dirty="0"/>
              <a:t>However, a significant proportion of respondents in both waves did not support overly strict/authoritarian measures.</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502742744"/>
              </p:ext>
            </p:extLst>
          </p:nvPr>
        </p:nvGraphicFramePr>
        <p:xfrm>
          <a:off x="4114800" y="363519"/>
          <a:ext cx="4894729" cy="6219338"/>
        </p:xfrm>
        <a:graphic>
          <a:graphicData uri="http://schemas.openxmlformats.org/drawingml/2006/table">
            <a:tbl>
              <a:tblPr firstRow="1" firstCol="1" bandRow="1">
                <a:tableStyleId>{5C22544A-7EE6-4342-B048-85BDC9FD1C3A}</a:tableStyleId>
              </a:tblPr>
              <a:tblGrid>
                <a:gridCol w="3599451">
                  <a:extLst>
                    <a:ext uri="{9D8B030D-6E8A-4147-A177-3AD203B41FA5}">
                      <a16:colId xmlns:a16="http://schemas.microsoft.com/office/drawing/2014/main" val="6526636"/>
                    </a:ext>
                  </a:extLst>
                </a:gridCol>
                <a:gridCol w="634932">
                  <a:extLst>
                    <a:ext uri="{9D8B030D-6E8A-4147-A177-3AD203B41FA5}">
                      <a16:colId xmlns:a16="http://schemas.microsoft.com/office/drawing/2014/main" val="1518221979"/>
                    </a:ext>
                  </a:extLst>
                </a:gridCol>
                <a:gridCol w="660346">
                  <a:extLst>
                    <a:ext uri="{9D8B030D-6E8A-4147-A177-3AD203B41FA5}">
                      <a16:colId xmlns:a16="http://schemas.microsoft.com/office/drawing/2014/main" val="1071684112"/>
                    </a:ext>
                  </a:extLst>
                </a:gridCol>
              </a:tblGrid>
              <a:tr h="653562">
                <a:tc>
                  <a:txBody>
                    <a:bodyPr/>
                    <a:lstStyle/>
                    <a:p>
                      <a:pPr marL="0" marR="0" algn="ctr">
                        <a:lnSpc>
                          <a:spcPct val="107000"/>
                        </a:lnSpc>
                        <a:spcBef>
                          <a:spcPts val="0"/>
                        </a:spcBef>
                        <a:spcAft>
                          <a:spcPts val="0"/>
                        </a:spcAft>
                      </a:pPr>
                      <a:r>
                        <a:rPr lang="en-US" sz="1400" dirty="0">
                          <a:effectLst/>
                        </a:rPr>
                        <a:t> How much do you agree on these measures?</a:t>
                      </a:r>
                    </a:p>
                    <a:p>
                      <a:pPr marL="0" marR="0" algn="ctr">
                        <a:lnSpc>
                          <a:spcPct val="107000"/>
                        </a:lnSpc>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(MEAN data on 7 score</a:t>
                      </a:r>
                      <a:r>
                        <a:rPr lang="en-US" sz="1000" baseline="0" dirty="0">
                          <a:effectLst/>
                          <a:latin typeface="Calibri" panose="020F0502020204030204" pitchFamily="34" charset="0"/>
                          <a:ea typeface="Calibri" panose="020F0502020204030204" pitchFamily="34" charset="0"/>
                          <a:cs typeface="Times New Roman" panose="02020603050405020304" pitchFamily="18" charset="0"/>
                        </a:rPr>
                        <a:t> scale: 1 – Strongly disagree; 7 – Strongly agree)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00" dirty="0">
                          <a:effectLst/>
                        </a:rPr>
                        <a:t>1</a:t>
                      </a:r>
                      <a:r>
                        <a:rPr lang="en-US" sz="1000" baseline="30000" dirty="0">
                          <a:effectLst/>
                        </a:rPr>
                        <a:t>st</a:t>
                      </a:r>
                      <a:r>
                        <a:rPr lang="en-US" sz="1000" dirty="0">
                          <a:effectLst/>
                        </a:rPr>
                        <a:t> Wave</a:t>
                      </a:r>
                    </a:p>
                    <a:p>
                      <a:pPr marL="0" marR="0" algn="ctr">
                        <a:lnSpc>
                          <a:spcPct val="107000"/>
                        </a:lnSpc>
                        <a:spcBef>
                          <a:spcPts val="0"/>
                        </a:spcBef>
                        <a:spcAft>
                          <a:spcPts val="0"/>
                        </a:spcAft>
                      </a:pPr>
                      <a:r>
                        <a:rPr lang="ka-GE" sz="1000" dirty="0">
                          <a:effectLst/>
                        </a:rPr>
                        <a:t>(</a:t>
                      </a:r>
                      <a:r>
                        <a:rPr lang="en-US" sz="1000" dirty="0">
                          <a:effectLst/>
                        </a:rPr>
                        <a:t>MEAN)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00" dirty="0">
                          <a:effectLst/>
                        </a:rPr>
                        <a:t>2</a:t>
                      </a:r>
                      <a:r>
                        <a:rPr lang="en-US" sz="1000" baseline="30000" dirty="0">
                          <a:effectLst/>
                        </a:rPr>
                        <a:t>nd</a:t>
                      </a:r>
                      <a:r>
                        <a:rPr lang="en-US" sz="1000" dirty="0">
                          <a:effectLst/>
                        </a:rPr>
                        <a:t> Wave</a:t>
                      </a:r>
                    </a:p>
                    <a:p>
                      <a:pPr marL="0" marR="0" algn="ctr">
                        <a:lnSpc>
                          <a:spcPct val="107000"/>
                        </a:lnSpc>
                        <a:spcBef>
                          <a:spcPts val="0"/>
                        </a:spcBef>
                        <a:spcAft>
                          <a:spcPts val="0"/>
                        </a:spcAft>
                      </a:pPr>
                      <a:r>
                        <a:rPr lang="en-US" sz="1000" dirty="0">
                          <a:effectLst/>
                        </a:rPr>
                        <a:t>(MEAN)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extLst>
                  <a:ext uri="{0D108BD9-81ED-4DB2-BD59-A6C34878D82A}">
                    <a16:rowId xmlns:a16="http://schemas.microsoft.com/office/drawing/2014/main" val="2565595761"/>
                  </a:ext>
                </a:extLst>
              </a:tr>
              <a:tr h="695561">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People, who come from countries where there have been cases of coronavirus should be quarantined, whether they are sick or not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a:effectLst/>
                        </a:rPr>
                        <a:t>6.57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3931744397"/>
                  </a:ext>
                </a:extLst>
              </a:tr>
              <a:tr h="521671">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In the event of an outbreak it’s appropriate to avoid certain people on the basis of their country of origin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dirty="0">
                          <a:effectLst/>
                        </a:rPr>
                        <a:t>5.80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a:effectLst/>
                        </a:rPr>
                        <a:t>5.74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3082135240"/>
                  </a:ext>
                </a:extLst>
              </a:tr>
              <a:tr h="347780">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The government should restrict personal liberty rights to combat the novel coronavirus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dirty="0">
                          <a:effectLst/>
                        </a:rPr>
                        <a:t>5.52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4.96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3393015783"/>
                  </a:ext>
                </a:extLst>
              </a:tr>
              <a:tr h="521671">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The government should restrict the personal right to freely choose one's place of residence and stay to combat the novel coronavirus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a:effectLst/>
                        </a:rPr>
                        <a:t>4.97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4.38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3305293010"/>
                  </a:ext>
                </a:extLst>
              </a:tr>
              <a:tr h="695561">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The government should restrict access to the Internet and social media to combat the spread of misinformation about the novel coronavirus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a:effectLst/>
                        </a:rPr>
                        <a:t>3.82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3.27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2950030247"/>
                  </a:ext>
                </a:extLst>
              </a:tr>
              <a:tr h="347780">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The events planned with the participation of more than 3 people should be cancelled by the organizers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a:effectLst/>
                        </a:rPr>
                        <a:t>6.29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5.87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3481026143"/>
                  </a:ext>
                </a:extLst>
              </a:tr>
              <a:tr h="347780">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I think that the measures currently being taken are greatly exaggerated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a:effectLst/>
                        </a:rPr>
                        <a:t>3.46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3.28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357418162"/>
                  </a:ext>
                </a:extLst>
              </a:tr>
              <a:tr h="347780">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Not all, but only those schools and kindergartens that have been affected by the novel coronavirus should be closed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2.36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1919888168"/>
                  </a:ext>
                </a:extLst>
              </a:tr>
              <a:tr h="521671">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It should only be allowed to leave his house for professional, health or urgent reasons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a:effectLst/>
                        </a:rPr>
                        <a:t>6.03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5.61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3551964207"/>
                  </a:ext>
                </a:extLst>
              </a:tr>
              <a:tr h="347780">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Anyone who is not originally from this country should be quarantined or sent away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a:effectLst/>
                        </a:rPr>
                        <a:t>4.36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3.92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2030218549"/>
                  </a:ext>
                </a:extLst>
              </a:tr>
              <a:tr h="347780">
                <a:tc>
                  <a:txBody>
                    <a:bodyPr/>
                    <a:lstStyle/>
                    <a:p>
                      <a:pPr marL="0" marR="0">
                        <a:lnSpc>
                          <a:spcPct val="107000"/>
                        </a:lnSpc>
                        <a:spcBef>
                          <a:spcPts val="0"/>
                        </a:spcBef>
                        <a:spcAft>
                          <a:spcPts val="0"/>
                        </a:spcAft>
                      </a:pPr>
                      <a:r>
                        <a:rPr lang="en-US" sz="1200" b="1" kern="1200" dirty="0">
                          <a:solidFill>
                            <a:schemeClr val="lt1"/>
                          </a:solidFill>
                          <a:effectLst/>
                          <a:latin typeface="+mn-lt"/>
                          <a:ea typeface="+mn-ea"/>
                          <a:cs typeface="+mn-cs"/>
                        </a:rPr>
                        <a:t>Anyone who doesn’t have a job in this country should be quarantined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tc>
                <a:tc>
                  <a:txBody>
                    <a:bodyPr/>
                    <a:lstStyle/>
                    <a:p>
                      <a:pPr marL="0" marR="0" algn="ctr">
                        <a:lnSpc>
                          <a:spcPct val="107000"/>
                        </a:lnSpc>
                        <a:spcBef>
                          <a:spcPts val="0"/>
                        </a:spcBef>
                        <a:spcAft>
                          <a:spcPts val="0"/>
                        </a:spcAft>
                      </a:pPr>
                      <a:r>
                        <a:rPr lang="en-US" sz="1050">
                          <a:effectLst/>
                        </a:rPr>
                        <a:t>3.39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tc>
                  <a:txBody>
                    <a:bodyPr/>
                    <a:lstStyle/>
                    <a:p>
                      <a:pPr marL="0" marR="0" algn="ctr">
                        <a:lnSpc>
                          <a:spcPct val="107000"/>
                        </a:lnSpc>
                        <a:spcBef>
                          <a:spcPts val="0"/>
                        </a:spcBef>
                        <a:spcAft>
                          <a:spcPts val="0"/>
                        </a:spcAft>
                      </a:pPr>
                      <a:r>
                        <a:rPr lang="en-US" sz="1050" dirty="0">
                          <a:effectLst/>
                        </a:rPr>
                        <a:t>2.82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665" marR="59665" marT="0" marB="0" anchor="ctr"/>
                </a:tc>
                <a:extLst>
                  <a:ext uri="{0D108BD9-81ED-4DB2-BD59-A6C34878D82A}">
                    <a16:rowId xmlns:a16="http://schemas.microsoft.com/office/drawing/2014/main" val="170233516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AF9C4FBE-9558-4EAC-92CD-298C4880D685}"/>
              </a:ext>
            </a:extLst>
          </p:cNvPr>
          <p:cNvGraphicFramePr>
            <a:graphicFrameLocks noGrp="1"/>
          </p:cNvGraphicFramePr>
          <p:nvPr>
            <p:ph idx="1"/>
            <p:extLst>
              <p:ext uri="{D42A27DB-BD31-4B8C-83A1-F6EECF244321}">
                <p14:modId xmlns:p14="http://schemas.microsoft.com/office/powerpoint/2010/main" val="4277866836"/>
              </p:ext>
            </p:extLst>
          </p:nvPr>
        </p:nvGraphicFramePr>
        <p:xfrm>
          <a:off x="4419600" y="914400"/>
          <a:ext cx="4571997" cy="5139868"/>
        </p:xfrm>
        <a:graphic>
          <a:graphicData uri="http://schemas.openxmlformats.org/drawingml/2006/table">
            <a:tbl>
              <a:tblPr firstRow="1" firstCol="1" bandRow="1">
                <a:tableStyleId>{5C22544A-7EE6-4342-B048-85BDC9FD1C3A}</a:tableStyleId>
              </a:tblPr>
              <a:tblGrid>
                <a:gridCol w="1632168">
                  <a:extLst>
                    <a:ext uri="{9D8B030D-6E8A-4147-A177-3AD203B41FA5}">
                      <a16:colId xmlns:a16="http://schemas.microsoft.com/office/drawing/2014/main" val="1862638938"/>
                    </a:ext>
                  </a:extLst>
                </a:gridCol>
                <a:gridCol w="1116988">
                  <a:extLst>
                    <a:ext uri="{9D8B030D-6E8A-4147-A177-3AD203B41FA5}">
                      <a16:colId xmlns:a16="http://schemas.microsoft.com/office/drawing/2014/main" val="2546246105"/>
                    </a:ext>
                  </a:extLst>
                </a:gridCol>
                <a:gridCol w="1116988">
                  <a:extLst>
                    <a:ext uri="{9D8B030D-6E8A-4147-A177-3AD203B41FA5}">
                      <a16:colId xmlns:a16="http://schemas.microsoft.com/office/drawing/2014/main" val="4043941558"/>
                    </a:ext>
                  </a:extLst>
                </a:gridCol>
                <a:gridCol w="705853">
                  <a:extLst>
                    <a:ext uri="{9D8B030D-6E8A-4147-A177-3AD203B41FA5}">
                      <a16:colId xmlns:a16="http://schemas.microsoft.com/office/drawing/2014/main" val="3161968278"/>
                    </a:ext>
                  </a:extLst>
                </a:gridCol>
              </a:tblGrid>
              <a:tr h="1298998">
                <a:tc rowSpan="2">
                  <a:txBody>
                    <a:bodyPr/>
                    <a:lstStyle/>
                    <a:p>
                      <a:pPr algn="ctr">
                        <a:lnSpc>
                          <a:spcPct val="107000"/>
                        </a:lnSpc>
                        <a:spcAft>
                          <a:spcPts val="0"/>
                        </a:spcAft>
                      </a:pPr>
                      <a:r>
                        <a:rPr lang="en-US" sz="1200" dirty="0">
                          <a:effectLst/>
                        </a:rPr>
                        <a:t>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gridSpan="3">
                  <a:txBody>
                    <a:bodyPr/>
                    <a:lstStyle/>
                    <a:p>
                      <a:pPr algn="ctr">
                        <a:lnSpc>
                          <a:spcPct val="107000"/>
                        </a:lnSpc>
                        <a:spcAft>
                          <a:spcPts val="0"/>
                        </a:spcAft>
                      </a:pPr>
                      <a:r>
                        <a:rPr lang="en-US" sz="1400" dirty="0">
                          <a:effectLst/>
                        </a:rPr>
                        <a:t>Example:</a:t>
                      </a:r>
                      <a:endParaRPr lang="en-US" sz="1600" dirty="0">
                        <a:effectLst/>
                      </a:endParaRPr>
                    </a:p>
                    <a:p>
                      <a:pPr algn="ctr">
                        <a:lnSpc>
                          <a:spcPct val="107000"/>
                        </a:lnSpc>
                        <a:spcAft>
                          <a:spcPts val="0"/>
                        </a:spcAft>
                      </a:pPr>
                      <a:r>
                        <a:rPr lang="en-US" sz="1400" dirty="0">
                          <a:effectLst/>
                        </a:rPr>
                        <a:t>The government should restrict personal liberty rights to combat the novel coronavirus</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926256"/>
                  </a:ext>
                </a:extLst>
              </a:tr>
              <a:tr h="756468">
                <a:tc vMerge="1">
                  <a:txBody>
                    <a:bodyPr/>
                    <a:lstStyle/>
                    <a:p>
                      <a:endParaRPr lang="en-US"/>
                    </a:p>
                  </a:txBody>
                  <a:tcPr/>
                </a:tc>
                <a:tc>
                  <a:txBody>
                    <a:bodyPr/>
                    <a:lstStyle/>
                    <a:p>
                      <a:pPr algn="ctr">
                        <a:lnSpc>
                          <a:spcPct val="107000"/>
                        </a:lnSpc>
                        <a:spcAft>
                          <a:spcPts val="0"/>
                        </a:spcAft>
                      </a:pPr>
                      <a:r>
                        <a:rPr lang="en-US" sz="1200" dirty="0">
                          <a:effectLst/>
                        </a:rPr>
                        <a:t>Beta</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solidFill>
                      <a:schemeClr val="tx2">
                        <a:lumMod val="40000"/>
                        <a:lumOff val="60000"/>
                      </a:schemeClr>
                    </a:solidFill>
                  </a:tcPr>
                </a:tc>
                <a:tc>
                  <a:txBody>
                    <a:bodyPr/>
                    <a:lstStyle/>
                    <a:p>
                      <a:pPr algn="ctr">
                        <a:lnSpc>
                          <a:spcPct val="107000"/>
                        </a:lnSpc>
                        <a:spcAft>
                          <a:spcPts val="0"/>
                        </a:spcAft>
                      </a:pPr>
                      <a:r>
                        <a:rPr lang="en-US" sz="1200" dirty="0">
                          <a:effectLst/>
                        </a:rPr>
                        <a:t>CI</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solidFill>
                      <a:schemeClr val="tx2">
                        <a:lumMod val="40000"/>
                        <a:lumOff val="60000"/>
                      </a:schemeClr>
                    </a:solidFill>
                  </a:tcPr>
                </a:tc>
                <a:tc>
                  <a:txBody>
                    <a:bodyPr/>
                    <a:lstStyle/>
                    <a:p>
                      <a:pPr algn="ctr">
                        <a:lnSpc>
                          <a:spcPct val="107000"/>
                        </a:lnSpc>
                        <a:spcAft>
                          <a:spcPts val="0"/>
                        </a:spcAft>
                      </a:pPr>
                      <a:r>
                        <a:rPr lang="en-US" sz="1200" dirty="0">
                          <a:effectLst/>
                        </a:rPr>
                        <a:t>p</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solidFill>
                      <a:schemeClr val="tx2">
                        <a:lumMod val="40000"/>
                        <a:lumOff val="60000"/>
                      </a:schemeClr>
                    </a:solidFill>
                  </a:tcPr>
                </a:tc>
                <a:extLst>
                  <a:ext uri="{0D108BD9-81ED-4DB2-BD59-A6C34878D82A}">
                    <a16:rowId xmlns:a16="http://schemas.microsoft.com/office/drawing/2014/main" val="3973343248"/>
                  </a:ext>
                </a:extLst>
              </a:tr>
              <a:tr h="711969">
                <a:tc>
                  <a:txBody>
                    <a:bodyPr/>
                    <a:lstStyle/>
                    <a:p>
                      <a:pPr>
                        <a:lnSpc>
                          <a:spcPct val="107000"/>
                        </a:lnSpc>
                        <a:spcAft>
                          <a:spcPts val="0"/>
                        </a:spcAft>
                      </a:pPr>
                      <a:r>
                        <a:rPr lang="en-US" sz="1200" dirty="0">
                          <a:effectLst/>
                        </a:rPr>
                        <a:t>Trust in medical sector</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dirty="0">
                          <a:effectLst/>
                        </a:rPr>
                        <a:t>0.14</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0.03 – 0.24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0.012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extLst>
                  <a:ext uri="{0D108BD9-81ED-4DB2-BD59-A6C34878D82A}">
                    <a16:rowId xmlns:a16="http://schemas.microsoft.com/office/drawing/2014/main" val="1529215417"/>
                  </a:ext>
                </a:extLst>
              </a:tr>
              <a:tr h="859497">
                <a:tc>
                  <a:txBody>
                    <a:bodyPr/>
                    <a:lstStyle/>
                    <a:p>
                      <a:pPr>
                        <a:lnSpc>
                          <a:spcPct val="107000"/>
                        </a:lnSpc>
                        <a:spcAft>
                          <a:spcPts val="0"/>
                        </a:spcAft>
                      </a:pPr>
                      <a:r>
                        <a:rPr lang="en-US" sz="1200" dirty="0">
                          <a:effectLst/>
                        </a:rPr>
                        <a:t>Trust in government</a:t>
                      </a:r>
                      <a:endParaRPr lang="en-US" sz="1400" dirty="0">
                        <a:effectLst/>
                      </a:endParaRPr>
                    </a:p>
                    <a:p>
                      <a:pPr>
                        <a:lnSpc>
                          <a:spcPct val="107000"/>
                        </a:lnSpc>
                        <a:spcAft>
                          <a:spcPts val="0"/>
                        </a:spcAft>
                      </a:pPr>
                      <a:r>
                        <a:rPr lang="en-US" sz="1200" dirty="0">
                          <a:effectLst/>
                        </a:rPr>
                        <a:t>institutions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0.17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0.06 – 0.27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0.002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extLst>
                  <a:ext uri="{0D108BD9-81ED-4DB2-BD59-A6C34878D82A}">
                    <a16:rowId xmlns:a16="http://schemas.microsoft.com/office/drawing/2014/main" val="1051318920"/>
                  </a:ext>
                </a:extLst>
              </a:tr>
              <a:tr h="756468">
                <a:tc>
                  <a:txBody>
                    <a:bodyPr/>
                    <a:lstStyle/>
                    <a:p>
                      <a:pPr>
                        <a:lnSpc>
                          <a:spcPct val="107000"/>
                        </a:lnSpc>
                        <a:spcAft>
                          <a:spcPts val="0"/>
                        </a:spcAft>
                      </a:pPr>
                      <a:r>
                        <a:rPr lang="en-US" sz="1200" dirty="0">
                          <a:effectLst/>
                        </a:rPr>
                        <a:t>Severity of infection</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0.16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0.07 – 0.24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&lt;0.001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extLst>
                  <a:ext uri="{0D108BD9-81ED-4DB2-BD59-A6C34878D82A}">
                    <a16:rowId xmlns:a16="http://schemas.microsoft.com/office/drawing/2014/main" val="2916056352"/>
                  </a:ext>
                </a:extLst>
              </a:tr>
              <a:tr h="756468">
                <a:tc>
                  <a:txBody>
                    <a:bodyPr/>
                    <a:lstStyle/>
                    <a:p>
                      <a:pPr>
                        <a:lnSpc>
                          <a:spcPct val="107000"/>
                        </a:lnSpc>
                        <a:spcAft>
                          <a:spcPts val="0"/>
                        </a:spcAft>
                      </a:pPr>
                      <a:r>
                        <a:rPr lang="en-US" sz="1200" dirty="0">
                          <a:effectLst/>
                        </a:rPr>
                        <a:t>Perceived </a:t>
                      </a:r>
                      <a:r>
                        <a:rPr lang="en-US" sz="1200" dirty="0" err="1">
                          <a:effectLst/>
                        </a:rPr>
                        <a:t>speading</a:t>
                      </a:r>
                      <a:r>
                        <a:rPr lang="en-US" sz="1200" dirty="0">
                          <a:effectLst/>
                        </a:rPr>
                        <a:t> speed</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0.10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a:effectLst/>
                        </a:rPr>
                        <a:t>0.02 – 0.18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tc>
                  <a:txBody>
                    <a:bodyPr/>
                    <a:lstStyle/>
                    <a:p>
                      <a:pPr algn="ctr">
                        <a:lnSpc>
                          <a:spcPct val="107000"/>
                        </a:lnSpc>
                        <a:spcAft>
                          <a:spcPts val="0"/>
                        </a:spcAft>
                      </a:pPr>
                      <a:r>
                        <a:rPr lang="en-US" sz="1200" dirty="0">
                          <a:effectLst/>
                        </a:rPr>
                        <a:t>0.014</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37126" marR="37126" marT="0" marB="0" anchor="ctr"/>
                </a:tc>
                <a:extLst>
                  <a:ext uri="{0D108BD9-81ED-4DB2-BD59-A6C34878D82A}">
                    <a16:rowId xmlns:a16="http://schemas.microsoft.com/office/drawing/2014/main" val="773510752"/>
                  </a:ext>
                </a:extLst>
              </a:tr>
            </a:tbl>
          </a:graphicData>
        </a:graphic>
      </p:graphicFrame>
      <p:sp>
        <p:nvSpPr>
          <p:cNvPr id="8" name="TextBox 7"/>
          <p:cNvSpPr txBox="1"/>
          <p:nvPr/>
        </p:nvSpPr>
        <p:spPr>
          <a:xfrm>
            <a:off x="496529" y="914400"/>
            <a:ext cx="3886200" cy="3862596"/>
          </a:xfrm>
          <a:prstGeom prst="rect">
            <a:avLst/>
          </a:prstGeom>
          <a:noFill/>
        </p:spPr>
        <p:txBody>
          <a:bodyPr wrap="square" rtlCol="0">
            <a:spAutoFit/>
          </a:bodyPr>
          <a:lstStyle/>
          <a:p>
            <a:r>
              <a:rPr lang="en-US" b="1" dirty="0">
                <a:solidFill>
                  <a:srgbClr val="C00000"/>
                </a:solidFill>
              </a:rPr>
              <a:t>Acceptance of STRICT MEASURES</a:t>
            </a:r>
          </a:p>
          <a:p>
            <a:r>
              <a:rPr lang="en-US" dirty="0">
                <a:solidFill>
                  <a:srgbClr val="C00000"/>
                </a:solidFill>
              </a:rPr>
              <a:t>(continued)</a:t>
            </a:r>
          </a:p>
          <a:p>
            <a:endParaRPr lang="en-US" sz="1100" b="1" dirty="0"/>
          </a:p>
          <a:p>
            <a:r>
              <a:rPr lang="en-US" dirty="0"/>
              <a:t>Acceptance of strict measures are mostly stated by those who: </a:t>
            </a:r>
          </a:p>
          <a:p>
            <a:r>
              <a:rPr lang="en-US" dirty="0"/>
              <a:t/>
            </a:r>
            <a:br>
              <a:rPr lang="en-US" dirty="0"/>
            </a:br>
            <a:r>
              <a:rPr lang="en-US" dirty="0"/>
              <a:t>- Have high confidence in:</a:t>
            </a:r>
          </a:p>
          <a:p>
            <a:pPr marL="742950" lvl="1" indent="-285750">
              <a:buFont typeface="Wingdings" panose="05000000000000000000" pitchFamily="2" charset="2"/>
              <a:buChar char="ü"/>
            </a:pPr>
            <a:r>
              <a:rPr lang="en-US" dirty="0"/>
              <a:t>Medical structures</a:t>
            </a:r>
          </a:p>
          <a:p>
            <a:pPr marL="742950" lvl="1" indent="-285750">
              <a:buFont typeface="Wingdings" panose="05000000000000000000" pitchFamily="2" charset="2"/>
              <a:buChar char="ü"/>
            </a:pPr>
            <a:r>
              <a:rPr lang="en-US" dirty="0"/>
              <a:t>Governmental structures</a:t>
            </a:r>
          </a:p>
          <a:p>
            <a:r>
              <a:rPr lang="en-US" dirty="0"/>
              <a:t>- Feel that:</a:t>
            </a:r>
          </a:p>
          <a:p>
            <a:pPr marL="742950" lvl="1" indent="-285750">
              <a:buFont typeface="Wingdings" panose="05000000000000000000" pitchFamily="2" charset="2"/>
              <a:buChar char="ü"/>
            </a:pPr>
            <a:r>
              <a:rPr lang="en-US" dirty="0"/>
              <a:t> Virus is spreading fast</a:t>
            </a:r>
          </a:p>
          <a:p>
            <a:pPr marL="742950" lvl="1" indent="-285750">
              <a:buFont typeface="Wingdings" panose="05000000000000000000" pitchFamily="2" charset="2"/>
              <a:buChar char="ü"/>
            </a:pPr>
            <a:r>
              <a:rPr lang="en-US" dirty="0"/>
              <a:t>Contracting will be severe</a:t>
            </a:r>
          </a:p>
          <a:p>
            <a:r>
              <a:rPr lang="en-US" dirty="0"/>
              <a:t>- Don’t believe that virus is hyped by media.</a:t>
            </a:r>
          </a:p>
        </p:txBody>
      </p:sp>
    </p:spTree>
    <p:extLst>
      <p:ext uri="{BB962C8B-B14F-4D97-AF65-F5344CB8AC3E}">
        <p14:creationId xmlns:p14="http://schemas.microsoft.com/office/powerpoint/2010/main" val="1200902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335513677"/>
              </p:ext>
            </p:extLst>
          </p:nvPr>
        </p:nvGraphicFramePr>
        <p:xfrm>
          <a:off x="4572001" y="0"/>
          <a:ext cx="4571999"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304800" y="120402"/>
            <a:ext cx="4267200" cy="5755422"/>
          </a:xfrm>
          <a:prstGeom prst="rect">
            <a:avLst/>
          </a:prstGeom>
          <a:noFill/>
        </p:spPr>
        <p:txBody>
          <a:bodyPr wrap="square" rtlCol="0">
            <a:spAutoFit/>
          </a:bodyPr>
          <a:lstStyle/>
          <a:p>
            <a:r>
              <a:rPr lang="en-US" b="1" dirty="0">
                <a:solidFill>
                  <a:srgbClr val="C00000"/>
                </a:solidFill>
              </a:rPr>
              <a:t>PREVENTIVE Social Actions</a:t>
            </a:r>
          </a:p>
          <a:p>
            <a:endParaRPr lang="en-US" sz="1400" b="1" dirty="0"/>
          </a:p>
          <a:p>
            <a:r>
              <a:rPr lang="en-US" sz="1600" b="1" dirty="0"/>
              <a:t>Respondents, in both waves, have done or planned various preventive/defensive social actions at different intensities to feel more secure against the Covid-19</a:t>
            </a:r>
          </a:p>
          <a:p>
            <a:endParaRPr lang="en-US" sz="1600" b="1" dirty="0"/>
          </a:p>
          <a:p>
            <a:r>
              <a:rPr lang="en-US" sz="1600" b="1" dirty="0"/>
              <a:t> Most supported was: </a:t>
            </a:r>
          </a:p>
          <a:p>
            <a:pPr marL="285750" indent="-285750">
              <a:buFont typeface="Arial" panose="020B0604020202020204" pitchFamily="34" charset="0"/>
              <a:buChar char="•"/>
            </a:pPr>
            <a:r>
              <a:rPr lang="en-US" sz="1600" b="1" dirty="0"/>
              <a:t>“An underage family member could not meet with a friend”</a:t>
            </a:r>
          </a:p>
          <a:p>
            <a:pPr marL="285750" indent="-285750">
              <a:buFont typeface="Arial" panose="020B0604020202020204" pitchFamily="34" charset="0"/>
              <a:buChar char="•"/>
            </a:pPr>
            <a:r>
              <a:rPr lang="en-US" sz="1600" b="1" dirty="0"/>
              <a:t>“Stayed away from social events”</a:t>
            </a:r>
          </a:p>
          <a:p>
            <a:pPr marL="285750" indent="-285750">
              <a:buFont typeface="Arial" panose="020B0604020202020204" pitchFamily="34" charset="0"/>
              <a:buChar char="•"/>
            </a:pPr>
            <a:r>
              <a:rPr lang="en-US" sz="1600" b="1" dirty="0"/>
              <a:t>“Asked family members and friends not to visit”</a:t>
            </a:r>
            <a:endParaRPr lang="en-US" sz="1600" dirty="0"/>
          </a:p>
          <a:p>
            <a:endParaRPr lang="ka-GE" sz="1600" b="1" dirty="0"/>
          </a:p>
          <a:p>
            <a:r>
              <a:rPr lang="en-US" sz="1600" b="1" dirty="0"/>
              <a:t>Majority answered “not done/nor planned” on: buying disinfectants, food, medicines or other supplies on a large scale.</a:t>
            </a:r>
            <a:endParaRPr lang="ka-GE" sz="1600" b="1" dirty="0"/>
          </a:p>
          <a:p>
            <a:endParaRPr lang="ka-GE" sz="1600" b="1" dirty="0"/>
          </a:p>
          <a:p>
            <a:r>
              <a:rPr lang="en-US" sz="1600" dirty="0"/>
              <a:t>Share of population who is not following recommended behaviours, is more keen to be engaged in panic-behaviours such as buying extra food or medicines. </a:t>
            </a:r>
          </a:p>
          <a:p>
            <a:endParaRPr lang="en-US" sz="1600" dirty="0"/>
          </a:p>
        </p:txBody>
      </p:sp>
    </p:spTree>
    <p:extLst>
      <p:ext uri="{BB962C8B-B14F-4D97-AF65-F5344CB8AC3E}">
        <p14:creationId xmlns:p14="http://schemas.microsoft.com/office/powerpoint/2010/main" val="2757949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151510160"/>
              </p:ext>
            </p:extLst>
          </p:nvPr>
        </p:nvGraphicFramePr>
        <p:xfrm>
          <a:off x="4592515" y="334108"/>
          <a:ext cx="4572000" cy="2895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533400"/>
            <a:ext cx="3886200" cy="4093428"/>
          </a:xfrm>
          <a:prstGeom prst="rect">
            <a:avLst/>
          </a:prstGeom>
          <a:noFill/>
        </p:spPr>
        <p:txBody>
          <a:bodyPr wrap="square" rtlCol="0">
            <a:spAutoFit/>
          </a:bodyPr>
          <a:lstStyle/>
          <a:p>
            <a:r>
              <a:rPr lang="en-US" b="1" dirty="0">
                <a:solidFill>
                  <a:srgbClr val="C00000"/>
                </a:solidFill>
              </a:rPr>
              <a:t>INFORMATION received around COVID-19</a:t>
            </a:r>
          </a:p>
          <a:p>
            <a:endParaRPr lang="en-US" b="1" dirty="0"/>
          </a:p>
          <a:p>
            <a:r>
              <a:rPr lang="en-US" sz="1600" b="1" dirty="0"/>
              <a:t>More than 90% of respondents often receive information about novel coronavirus. </a:t>
            </a:r>
          </a:p>
          <a:p>
            <a:endParaRPr lang="en-US" sz="1600" b="1" dirty="0"/>
          </a:p>
          <a:p>
            <a:r>
              <a:rPr lang="en-US" sz="1600" b="1" dirty="0"/>
              <a:t>Respondents claim that they are satisfied with the information received. </a:t>
            </a:r>
          </a:p>
          <a:p>
            <a:endParaRPr lang="en-US" sz="1600" dirty="0"/>
          </a:p>
          <a:p>
            <a:r>
              <a:rPr lang="en-US" sz="1600" dirty="0"/>
              <a:t>More satisfied with information are those who:</a:t>
            </a:r>
          </a:p>
          <a:p>
            <a:pPr marL="285750" indent="-285750">
              <a:buFont typeface="Wingdings" panose="05000000000000000000" pitchFamily="2" charset="2"/>
              <a:buChar char="ü"/>
            </a:pPr>
            <a:r>
              <a:rPr lang="en-US" sz="1600" dirty="0"/>
              <a:t>Have</a:t>
            </a:r>
            <a:r>
              <a:rPr lang="en-US" sz="1400" dirty="0"/>
              <a:t> greater trust in the medical structures</a:t>
            </a:r>
          </a:p>
          <a:p>
            <a:pPr marL="285750" indent="-285750">
              <a:buFont typeface="Wingdings" panose="05000000000000000000" pitchFamily="2" charset="2"/>
              <a:buChar char="ü"/>
            </a:pPr>
            <a:r>
              <a:rPr lang="en-US" sz="1400" dirty="0"/>
              <a:t>More frequently use the media</a:t>
            </a:r>
          </a:p>
          <a:p>
            <a:pPr marL="285750" indent="-285750">
              <a:buFont typeface="Wingdings" panose="05000000000000000000" pitchFamily="2" charset="2"/>
              <a:buChar char="ü"/>
            </a:pPr>
            <a:r>
              <a:rPr lang="en-US" sz="1400" dirty="0"/>
              <a:t>Don’t believe that the virus is media hyped</a:t>
            </a:r>
          </a:p>
          <a:p>
            <a:endParaRPr lang="en-US" dirty="0"/>
          </a:p>
        </p:txBody>
      </p:sp>
      <p:graphicFrame>
        <p:nvGraphicFramePr>
          <p:cNvPr id="5" name="Chart 4"/>
          <p:cNvGraphicFramePr/>
          <p:nvPr>
            <p:extLst>
              <p:ext uri="{D42A27DB-BD31-4B8C-83A1-F6EECF244321}">
                <p14:modId xmlns:p14="http://schemas.microsoft.com/office/powerpoint/2010/main" val="4257732118"/>
              </p:ext>
            </p:extLst>
          </p:nvPr>
        </p:nvGraphicFramePr>
        <p:xfrm>
          <a:off x="4592515" y="3229708"/>
          <a:ext cx="4572000" cy="3657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224185181"/>
              </p:ext>
            </p:extLst>
          </p:nvPr>
        </p:nvGraphicFramePr>
        <p:xfrm>
          <a:off x="4343716" y="17406"/>
          <a:ext cx="4800283"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228600"/>
            <a:ext cx="3886200" cy="2616101"/>
          </a:xfrm>
          <a:prstGeom prst="rect">
            <a:avLst/>
          </a:prstGeom>
          <a:noFill/>
        </p:spPr>
        <p:txBody>
          <a:bodyPr wrap="square" rtlCol="0">
            <a:spAutoFit/>
          </a:bodyPr>
          <a:lstStyle/>
          <a:p>
            <a:r>
              <a:rPr lang="en-US" b="1" dirty="0">
                <a:solidFill>
                  <a:srgbClr val="C00000"/>
                </a:solidFill>
              </a:rPr>
              <a:t>Information NEEDED</a:t>
            </a:r>
          </a:p>
          <a:p>
            <a:endParaRPr lang="en-US" b="1" dirty="0"/>
          </a:p>
          <a:p>
            <a:r>
              <a:rPr lang="en-US" sz="1600" b="1" dirty="0"/>
              <a:t>Despite to satisfaction with received information respondents eager to get additional information, especially regarding:</a:t>
            </a:r>
          </a:p>
          <a:p>
            <a:endParaRPr lang="en-US" sz="1600" b="1" dirty="0"/>
          </a:p>
          <a:p>
            <a:pPr marL="285750" indent="-285750">
              <a:buFont typeface="Wingdings" panose="05000000000000000000" pitchFamily="2" charset="2"/>
              <a:buChar char="ü"/>
            </a:pPr>
            <a:r>
              <a:rPr lang="en-US" sz="1600" b="1" dirty="0"/>
              <a:t>Scientific progress in the development of a new vaccine </a:t>
            </a:r>
          </a:p>
          <a:p>
            <a:pPr marL="285750" indent="-285750">
              <a:buFont typeface="Wingdings" panose="05000000000000000000" pitchFamily="2" charset="2"/>
              <a:buChar char="ü"/>
            </a:pPr>
            <a:r>
              <a:rPr lang="en-US" sz="1600" b="1" dirty="0"/>
              <a:t>Drug treatment</a:t>
            </a:r>
            <a:endParaRPr lang="en-US" sz="1600" dirty="0"/>
          </a:p>
        </p:txBody>
      </p:sp>
      <p:graphicFrame>
        <p:nvGraphicFramePr>
          <p:cNvPr id="2" name="Table 1">
            <a:extLst>
              <a:ext uri="{FF2B5EF4-FFF2-40B4-BE49-F238E27FC236}">
                <a16:creationId xmlns:a16="http://schemas.microsoft.com/office/drawing/2014/main" id="{5B9D45E2-0917-44C8-B537-9C398E2F7B36}"/>
              </a:ext>
            </a:extLst>
          </p:cNvPr>
          <p:cNvGraphicFramePr>
            <a:graphicFrameLocks noGrp="1"/>
          </p:cNvGraphicFramePr>
          <p:nvPr>
            <p:extLst>
              <p:ext uri="{D42A27DB-BD31-4B8C-83A1-F6EECF244321}">
                <p14:modId xmlns:p14="http://schemas.microsoft.com/office/powerpoint/2010/main" val="4267854914"/>
              </p:ext>
            </p:extLst>
          </p:nvPr>
        </p:nvGraphicFramePr>
        <p:xfrm>
          <a:off x="4267200" y="4707393"/>
          <a:ext cx="4800283" cy="1981200"/>
        </p:xfrm>
        <a:graphic>
          <a:graphicData uri="http://schemas.openxmlformats.org/drawingml/2006/table">
            <a:tbl>
              <a:tblPr firstRow="1" firstCol="1" bandRow="1">
                <a:tableStyleId>{5C22544A-7EE6-4342-B048-85BDC9FD1C3A}</a:tableStyleId>
              </a:tblPr>
              <a:tblGrid>
                <a:gridCol w="1708899">
                  <a:extLst>
                    <a:ext uri="{9D8B030D-6E8A-4147-A177-3AD203B41FA5}">
                      <a16:colId xmlns:a16="http://schemas.microsoft.com/office/drawing/2014/main" val="2654222275"/>
                    </a:ext>
                  </a:extLst>
                </a:gridCol>
                <a:gridCol w="1176090">
                  <a:extLst>
                    <a:ext uri="{9D8B030D-6E8A-4147-A177-3AD203B41FA5}">
                      <a16:colId xmlns:a16="http://schemas.microsoft.com/office/drawing/2014/main" val="3916854152"/>
                    </a:ext>
                  </a:extLst>
                </a:gridCol>
                <a:gridCol w="1176090">
                  <a:extLst>
                    <a:ext uri="{9D8B030D-6E8A-4147-A177-3AD203B41FA5}">
                      <a16:colId xmlns:a16="http://schemas.microsoft.com/office/drawing/2014/main" val="3570565060"/>
                    </a:ext>
                  </a:extLst>
                </a:gridCol>
                <a:gridCol w="739204">
                  <a:extLst>
                    <a:ext uri="{9D8B030D-6E8A-4147-A177-3AD203B41FA5}">
                      <a16:colId xmlns:a16="http://schemas.microsoft.com/office/drawing/2014/main" val="2113595715"/>
                    </a:ext>
                  </a:extLst>
                </a:gridCol>
              </a:tblGrid>
              <a:tr h="397259">
                <a:tc rowSpan="2">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07000"/>
                        </a:lnSpc>
                        <a:spcAft>
                          <a:spcPts val="0"/>
                        </a:spcAft>
                      </a:pPr>
                      <a:r>
                        <a:rPr lang="en-US" sz="1200" dirty="0">
                          <a:effectLst/>
                        </a:rPr>
                        <a:t>Information satisfaction</a:t>
                      </a:r>
                      <a:endParaRPr lang="en-US" sz="1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55209673"/>
                  </a:ext>
                </a:extLst>
              </a:tr>
              <a:tr h="388471">
                <a:tc vMerge="1">
                  <a:txBody>
                    <a:bodyPr/>
                    <a:lstStyle/>
                    <a:p>
                      <a:endParaRPr lang="en-US"/>
                    </a:p>
                  </a:txBody>
                  <a:tcPr/>
                </a:tc>
                <a:tc>
                  <a:txBody>
                    <a:bodyPr/>
                    <a:lstStyle/>
                    <a:p>
                      <a:pPr algn="ctr">
                        <a:lnSpc>
                          <a:spcPct val="107000"/>
                        </a:lnSpc>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2317328983"/>
                  </a:ext>
                </a:extLst>
              </a:tr>
              <a:tr h="365619">
                <a:tc>
                  <a:txBody>
                    <a:bodyPr/>
                    <a:lstStyle/>
                    <a:p>
                      <a:pPr>
                        <a:lnSpc>
                          <a:spcPct val="107000"/>
                        </a:lnSpc>
                        <a:spcAft>
                          <a:spcPts val="0"/>
                        </a:spcAft>
                      </a:pPr>
                      <a:r>
                        <a:rPr lang="en-US" sz="1050" dirty="0">
                          <a:effectLst/>
                        </a:rPr>
                        <a:t>Trust in medical sector</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0.13 – 0.31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211953866"/>
                  </a:ext>
                </a:extLst>
              </a:tr>
              <a:tr h="441380">
                <a:tc>
                  <a:txBody>
                    <a:bodyPr/>
                    <a:lstStyle/>
                    <a:p>
                      <a:pPr>
                        <a:lnSpc>
                          <a:spcPct val="107000"/>
                        </a:lnSpc>
                        <a:spcAft>
                          <a:spcPts val="0"/>
                        </a:spcAft>
                      </a:pPr>
                      <a:r>
                        <a:rPr lang="en-US" sz="1050" dirty="0">
                          <a:effectLst/>
                        </a:rPr>
                        <a:t>Frequency of media</a:t>
                      </a:r>
                      <a:endParaRPr lang="en-US" sz="1200" dirty="0">
                        <a:effectLst/>
                      </a:endParaRPr>
                    </a:p>
                    <a:p>
                      <a:pPr>
                        <a:lnSpc>
                          <a:spcPct val="107000"/>
                        </a:lnSpc>
                        <a:spcAft>
                          <a:spcPts val="0"/>
                        </a:spcAft>
                      </a:pPr>
                      <a:r>
                        <a:rPr lang="en-US" sz="1050" dirty="0">
                          <a:effectLst/>
                        </a:rPr>
                        <a:t>consumption</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0.34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0.27 – 0.40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24642487"/>
                  </a:ext>
                </a:extLst>
              </a:tr>
              <a:tr h="388471">
                <a:tc>
                  <a:txBody>
                    <a:bodyPr/>
                    <a:lstStyle/>
                    <a:p>
                      <a:pPr>
                        <a:lnSpc>
                          <a:spcPct val="107000"/>
                        </a:lnSpc>
                        <a:spcAft>
                          <a:spcPts val="0"/>
                        </a:spcAft>
                      </a:pPr>
                      <a:r>
                        <a:rPr lang="en-US" sz="1050" dirty="0">
                          <a:effectLst/>
                        </a:rPr>
                        <a:t>Perception of media hype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-0.14</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-0.20 – -0.07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&lt;0.001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6090851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905513850"/>
              </p:ext>
            </p:extLst>
          </p:nvPr>
        </p:nvGraphicFramePr>
        <p:xfrm>
          <a:off x="4419600" y="381000"/>
          <a:ext cx="4572000" cy="3311769"/>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533400"/>
            <a:ext cx="3886200" cy="3139321"/>
          </a:xfrm>
          <a:prstGeom prst="rect">
            <a:avLst/>
          </a:prstGeom>
          <a:noFill/>
        </p:spPr>
        <p:txBody>
          <a:bodyPr wrap="square" rtlCol="0">
            <a:spAutoFit/>
          </a:bodyPr>
          <a:lstStyle/>
          <a:p>
            <a:r>
              <a:rPr lang="ka-GE" b="1" dirty="0">
                <a:solidFill>
                  <a:srgbClr val="C00000"/>
                </a:solidFill>
              </a:rPr>
              <a:t>Exit from </a:t>
            </a:r>
            <a:r>
              <a:rPr lang="en-US" b="1" dirty="0">
                <a:solidFill>
                  <a:srgbClr val="C00000"/>
                </a:solidFill>
              </a:rPr>
              <a:t>EMERGENCY s</a:t>
            </a:r>
            <a:r>
              <a:rPr lang="ka-GE" b="1" dirty="0">
                <a:solidFill>
                  <a:srgbClr val="C00000"/>
                </a:solidFill>
              </a:rPr>
              <a:t>ituation</a:t>
            </a:r>
          </a:p>
          <a:p>
            <a:endParaRPr lang="en-US" b="1" dirty="0"/>
          </a:p>
          <a:p>
            <a:r>
              <a:rPr lang="en-US" b="1" dirty="0"/>
              <a:t>In case of symptoms the solution for more than 70% of respondents in both waves is calling 112 hotline.</a:t>
            </a:r>
          </a:p>
          <a:p>
            <a:endParaRPr lang="en-US" b="1" dirty="0"/>
          </a:p>
          <a:p>
            <a:r>
              <a:rPr lang="en-US" b="1" dirty="0"/>
              <a:t>In case of supply or transportation problems  - 144 hotline will be mostly used </a:t>
            </a:r>
            <a:r>
              <a:rPr lang="en-US" dirty="0"/>
              <a:t>(in the 1</a:t>
            </a:r>
            <a:r>
              <a:rPr lang="en-US" baseline="30000" dirty="0"/>
              <a:t>st</a:t>
            </a:r>
            <a:r>
              <a:rPr lang="en-US" dirty="0"/>
              <a:t> wave, most respondents were confused choosing 112, instead of 144)</a:t>
            </a:r>
          </a:p>
        </p:txBody>
      </p:sp>
      <p:graphicFrame>
        <p:nvGraphicFramePr>
          <p:cNvPr id="5" name="Chart 4"/>
          <p:cNvGraphicFramePr/>
          <p:nvPr>
            <p:extLst>
              <p:ext uri="{D42A27DB-BD31-4B8C-83A1-F6EECF244321}">
                <p14:modId xmlns:p14="http://schemas.microsoft.com/office/powerpoint/2010/main" val="3735412214"/>
              </p:ext>
            </p:extLst>
          </p:nvPr>
        </p:nvGraphicFramePr>
        <p:xfrm>
          <a:off x="4419600" y="3886200"/>
          <a:ext cx="4572000" cy="2819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755462366"/>
              </p:ext>
            </p:extLst>
          </p:nvPr>
        </p:nvGraphicFramePr>
        <p:xfrm>
          <a:off x="4419600" y="27039"/>
          <a:ext cx="457200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228600"/>
            <a:ext cx="3886200" cy="4401205"/>
          </a:xfrm>
          <a:prstGeom prst="rect">
            <a:avLst/>
          </a:prstGeom>
          <a:noFill/>
        </p:spPr>
        <p:txBody>
          <a:bodyPr wrap="square" rtlCol="0">
            <a:spAutoFit/>
          </a:bodyPr>
          <a:lstStyle/>
          <a:p>
            <a:r>
              <a:rPr lang="en-US" b="1" dirty="0">
                <a:solidFill>
                  <a:srgbClr val="C00000"/>
                </a:solidFill>
              </a:rPr>
              <a:t>TRUST towards different stakeholders</a:t>
            </a:r>
          </a:p>
          <a:p>
            <a:endParaRPr lang="en-US" b="1" dirty="0">
              <a:solidFill>
                <a:srgbClr val="C00000"/>
              </a:solidFill>
            </a:endParaRPr>
          </a:p>
          <a:p>
            <a:r>
              <a:rPr lang="en-US" sz="1600" b="1" dirty="0"/>
              <a:t>Highly (over 85% of respondents) trusted structures: </a:t>
            </a:r>
          </a:p>
          <a:p>
            <a:pPr marL="285750" indent="-285750">
              <a:buFont typeface="Wingdings" panose="05000000000000000000" pitchFamily="2" charset="2"/>
              <a:buChar char="ü"/>
            </a:pPr>
            <a:r>
              <a:rPr lang="en-US" sz="1600" b="1" dirty="0"/>
              <a:t>Clinics treating patients with COVID19; </a:t>
            </a:r>
          </a:p>
          <a:p>
            <a:pPr marL="285750" indent="-285750">
              <a:buFont typeface="Wingdings" panose="05000000000000000000" pitchFamily="2" charset="2"/>
              <a:buChar char="ü"/>
            </a:pPr>
            <a:r>
              <a:rPr lang="en-US" sz="1600" b="1" dirty="0"/>
              <a:t>National Center for Disease Control and Public Health (NCDC); </a:t>
            </a:r>
          </a:p>
          <a:p>
            <a:pPr marL="285750" indent="-285750">
              <a:buFont typeface="Wingdings" panose="05000000000000000000" pitchFamily="2" charset="2"/>
              <a:buChar char="ü"/>
            </a:pPr>
            <a:r>
              <a:rPr lang="en-US" sz="1600" b="1" dirty="0"/>
              <a:t>Ministry of Health; </a:t>
            </a:r>
          </a:p>
          <a:p>
            <a:pPr marL="285750" indent="-285750">
              <a:buFont typeface="Wingdings" panose="05000000000000000000" pitchFamily="2" charset="2"/>
              <a:buChar char="ü"/>
            </a:pPr>
            <a:r>
              <a:rPr lang="en-US" sz="1600" b="1" dirty="0"/>
              <a:t>COVID State Council</a:t>
            </a:r>
          </a:p>
          <a:p>
            <a:r>
              <a:rPr lang="en-US" sz="1600" b="1" dirty="0"/>
              <a:t> </a:t>
            </a:r>
            <a:endParaRPr lang="en-US" sz="1600" dirty="0"/>
          </a:p>
          <a:p>
            <a:r>
              <a:rPr lang="en-US" sz="1600" b="1" dirty="0"/>
              <a:t>Lowest trust have private companies/ businesses in relation with COVID19</a:t>
            </a:r>
            <a:endParaRPr lang="en-US" sz="1600" dirty="0"/>
          </a:p>
          <a:p>
            <a:r>
              <a:rPr lang="en-US" dirty="0"/>
              <a:t> </a:t>
            </a:r>
          </a:p>
          <a:p>
            <a:r>
              <a:rPr lang="en-US" sz="1600" dirty="0"/>
              <a:t>The higher the frequency of use of different media, the greater the confidence in government and medical structures.</a:t>
            </a:r>
          </a:p>
          <a:p>
            <a:endParaRPr lang="en-US" b="1"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Methodology</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lvl="0"/>
            <a:r>
              <a:rPr lang="en-US" b="1" dirty="0"/>
              <a:t>Research type: </a:t>
            </a:r>
            <a:r>
              <a:rPr lang="en-US" dirty="0"/>
              <a:t>Quantitative cohort study</a:t>
            </a:r>
          </a:p>
          <a:p>
            <a:pPr lvl="0"/>
            <a:r>
              <a:rPr lang="en-US" b="1" dirty="0"/>
              <a:t>Research method: </a:t>
            </a:r>
            <a:r>
              <a:rPr lang="en-US" dirty="0"/>
              <a:t>telephone survey (average duration - 30 minutes)</a:t>
            </a:r>
          </a:p>
          <a:p>
            <a:pPr lvl="0"/>
            <a:r>
              <a:rPr lang="en-US" b="1" dirty="0"/>
              <a:t>Research tool: </a:t>
            </a:r>
            <a:r>
              <a:rPr lang="en-US" dirty="0"/>
              <a:t>structured questionnaire</a:t>
            </a:r>
          </a:p>
          <a:p>
            <a:pPr lvl="0"/>
            <a:r>
              <a:rPr lang="en-US" b="1" dirty="0"/>
              <a:t>Target group: </a:t>
            </a:r>
            <a:r>
              <a:rPr lang="en-US" dirty="0"/>
              <a:t>Adult population of 11 regions of Georgia (18 years and older)</a:t>
            </a:r>
          </a:p>
          <a:p>
            <a:pPr lvl="0"/>
            <a:r>
              <a:rPr lang="en-US" b="1" dirty="0"/>
              <a:t>Sample size: </a:t>
            </a:r>
            <a:r>
              <a:rPr lang="en-US" dirty="0"/>
              <a:t>1000 respondents (in each wave)</a:t>
            </a:r>
          </a:p>
          <a:p>
            <a:pPr lvl="0"/>
            <a:r>
              <a:rPr lang="en-US" b="1" dirty="0"/>
              <a:t>Sampling error: </a:t>
            </a:r>
            <a:r>
              <a:rPr lang="en-US" dirty="0"/>
              <a:t>for the whole sampling (± 3.1% with 95% confidence level); Results of the study are representative of the respondents' gender, age, urban / rural population.</a:t>
            </a:r>
          </a:p>
          <a:p>
            <a:pPr lvl="0"/>
            <a:r>
              <a:rPr lang="en-US" b="1" dirty="0"/>
              <a:t>Field work:</a:t>
            </a:r>
            <a:endParaRPr lang="en-US" dirty="0"/>
          </a:p>
          <a:p>
            <a:pPr lvl="0"/>
            <a:r>
              <a:rPr lang="en-US" b="1" dirty="0"/>
              <a:t>First wave: </a:t>
            </a:r>
            <a:r>
              <a:rPr lang="en-US" dirty="0"/>
              <a:t>April 21-22, 2020</a:t>
            </a:r>
          </a:p>
          <a:p>
            <a:pPr lvl="0"/>
            <a:r>
              <a:rPr lang="en-US" b="1" dirty="0"/>
              <a:t>Second Wave: </a:t>
            </a:r>
            <a:r>
              <a:rPr lang="en-US" dirty="0"/>
              <a:t>April 29-30, 2020</a:t>
            </a:r>
          </a:p>
          <a:p>
            <a:pPr lvl="0"/>
            <a:r>
              <a:rPr lang="en-US" b="1" dirty="0"/>
              <a:t>Data analysis methods: </a:t>
            </a:r>
            <a:r>
              <a:rPr lang="en-US" dirty="0"/>
              <a:t>univariate, bivariate and multivariate</a:t>
            </a:r>
          </a:p>
          <a:p>
            <a:endParaRPr lang="en-US" dirty="0"/>
          </a:p>
        </p:txBody>
      </p:sp>
    </p:spTree>
    <p:extLst>
      <p:ext uri="{BB962C8B-B14F-4D97-AF65-F5344CB8AC3E}">
        <p14:creationId xmlns:p14="http://schemas.microsoft.com/office/powerpoint/2010/main" val="1843957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556023206"/>
              </p:ext>
            </p:extLst>
          </p:nvPr>
        </p:nvGraphicFramePr>
        <p:xfrm>
          <a:off x="4572000" y="48148"/>
          <a:ext cx="45720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28598" y="202616"/>
            <a:ext cx="3810000" cy="4462760"/>
          </a:xfrm>
          <a:prstGeom prst="rect">
            <a:avLst/>
          </a:prstGeom>
          <a:noFill/>
        </p:spPr>
        <p:txBody>
          <a:bodyPr wrap="square" rtlCol="0">
            <a:spAutoFit/>
          </a:bodyPr>
          <a:lstStyle/>
          <a:p>
            <a:r>
              <a:rPr lang="en-US" b="1" dirty="0">
                <a:solidFill>
                  <a:srgbClr val="C00000"/>
                </a:solidFill>
              </a:rPr>
              <a:t>MEASURES taken against COVID-19</a:t>
            </a:r>
          </a:p>
          <a:p>
            <a:endParaRPr lang="en-US" b="1" dirty="0"/>
          </a:p>
          <a:p>
            <a:r>
              <a:rPr lang="en-US" b="1" dirty="0"/>
              <a:t>Most of the respondents (reduced in second wave – from 84% to 76%), agree that the measures taken by the Georgian government against COVID-19 are adequate. </a:t>
            </a:r>
          </a:p>
          <a:p>
            <a:endParaRPr lang="en-US" b="1" dirty="0"/>
          </a:p>
          <a:p>
            <a:pPr lvl="0"/>
            <a:r>
              <a:rPr lang="en-US" sz="1400" dirty="0"/>
              <a:t>Respondents who assess measures taken as less adequate:</a:t>
            </a:r>
          </a:p>
          <a:p>
            <a:pPr marL="285750" lvl="0" indent="-285750">
              <a:buFont typeface="Wingdings" panose="05000000000000000000" pitchFamily="2" charset="2"/>
              <a:buChar char="ü"/>
            </a:pPr>
            <a:r>
              <a:rPr lang="en-US" sz="1400" dirty="0"/>
              <a:t>Have education level lower than secondary-technical or full-secondary education</a:t>
            </a:r>
          </a:p>
          <a:p>
            <a:pPr marL="285750" lvl="0" indent="-285750">
              <a:buFont typeface="Wingdings" panose="05000000000000000000" pitchFamily="2" charset="2"/>
              <a:buChar char="ü"/>
            </a:pPr>
            <a:r>
              <a:rPr lang="en-US" sz="1400" dirty="0"/>
              <a:t>Consider the developments around Coronavirus to be media-hyped</a:t>
            </a:r>
          </a:p>
          <a:p>
            <a:pPr lvl="0"/>
            <a:endParaRPr lang="en-US" sz="1400" dirty="0"/>
          </a:p>
          <a:p>
            <a:pPr lvl="0"/>
            <a:r>
              <a:rPr lang="en-US" sz="1400" dirty="0"/>
              <a:t>In opposite, the higher the confidence in government agencies and in medical structures, the more assess the measures taken as adequate</a:t>
            </a:r>
          </a:p>
        </p:txBody>
      </p:sp>
      <p:graphicFrame>
        <p:nvGraphicFramePr>
          <p:cNvPr id="2" name="Table 1">
            <a:extLst>
              <a:ext uri="{FF2B5EF4-FFF2-40B4-BE49-F238E27FC236}">
                <a16:creationId xmlns:a16="http://schemas.microsoft.com/office/drawing/2014/main" id="{7A4625E8-0B0E-4A01-A5EF-DFA810E7B084}"/>
              </a:ext>
            </a:extLst>
          </p:cNvPr>
          <p:cNvGraphicFramePr>
            <a:graphicFrameLocks noGrp="1"/>
          </p:cNvGraphicFramePr>
          <p:nvPr>
            <p:extLst>
              <p:ext uri="{D42A27DB-BD31-4B8C-83A1-F6EECF244321}">
                <p14:modId xmlns:p14="http://schemas.microsoft.com/office/powerpoint/2010/main" val="743494780"/>
              </p:ext>
            </p:extLst>
          </p:nvPr>
        </p:nvGraphicFramePr>
        <p:xfrm>
          <a:off x="4267200" y="3374723"/>
          <a:ext cx="4648202" cy="3409535"/>
        </p:xfrm>
        <a:graphic>
          <a:graphicData uri="http://schemas.openxmlformats.org/drawingml/2006/table">
            <a:tbl>
              <a:tblPr firstRow="1" firstCol="1" bandRow="1">
                <a:tableStyleId>{5C22544A-7EE6-4342-B048-85BDC9FD1C3A}</a:tableStyleId>
              </a:tblPr>
              <a:tblGrid>
                <a:gridCol w="1574390">
                  <a:extLst>
                    <a:ext uri="{9D8B030D-6E8A-4147-A177-3AD203B41FA5}">
                      <a16:colId xmlns:a16="http://schemas.microsoft.com/office/drawing/2014/main" val="539586326"/>
                    </a:ext>
                  </a:extLst>
                </a:gridCol>
                <a:gridCol w="1049594">
                  <a:extLst>
                    <a:ext uri="{9D8B030D-6E8A-4147-A177-3AD203B41FA5}">
                      <a16:colId xmlns:a16="http://schemas.microsoft.com/office/drawing/2014/main" val="1496334638"/>
                    </a:ext>
                  </a:extLst>
                </a:gridCol>
                <a:gridCol w="1124565">
                  <a:extLst>
                    <a:ext uri="{9D8B030D-6E8A-4147-A177-3AD203B41FA5}">
                      <a16:colId xmlns:a16="http://schemas.microsoft.com/office/drawing/2014/main" val="2199921657"/>
                    </a:ext>
                  </a:extLst>
                </a:gridCol>
                <a:gridCol w="899653">
                  <a:extLst>
                    <a:ext uri="{9D8B030D-6E8A-4147-A177-3AD203B41FA5}">
                      <a16:colId xmlns:a16="http://schemas.microsoft.com/office/drawing/2014/main" val="3710082817"/>
                    </a:ext>
                  </a:extLst>
                </a:gridCol>
              </a:tblGrid>
              <a:tr h="473902">
                <a:tc rowSpan="2">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07000"/>
                        </a:lnSpc>
                        <a:spcAft>
                          <a:spcPts val="0"/>
                        </a:spcAft>
                      </a:pPr>
                      <a:r>
                        <a:rPr lang="en-US" sz="1100" dirty="0">
                          <a:effectLst/>
                        </a:rPr>
                        <a:t>Measures taken by the government are adequate</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0183057"/>
                  </a:ext>
                </a:extLst>
              </a:tr>
              <a:tr h="248749">
                <a:tc vMerge="1">
                  <a:txBody>
                    <a:bodyPr/>
                    <a:lstStyle/>
                    <a:p>
                      <a:endParaRPr lang="en-US"/>
                    </a:p>
                  </a:txBody>
                  <a:tcPr/>
                </a:tc>
                <a:tc>
                  <a:txBody>
                    <a:bodyPr/>
                    <a:lstStyle/>
                    <a:p>
                      <a:pPr algn="ctr">
                        <a:lnSpc>
                          <a:spcPct val="107000"/>
                        </a:lnSpc>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2084832161"/>
                  </a:ext>
                </a:extLst>
              </a:tr>
              <a:tr h="493762">
                <a:tc>
                  <a:txBody>
                    <a:bodyPr/>
                    <a:lstStyle/>
                    <a:p>
                      <a:pPr>
                        <a:lnSpc>
                          <a:spcPct val="107000"/>
                        </a:lnSpc>
                        <a:spcAft>
                          <a:spcPts val="0"/>
                        </a:spcAft>
                      </a:pPr>
                      <a:r>
                        <a:rPr lang="en-US" sz="1050" dirty="0">
                          <a:effectLst/>
                        </a:rPr>
                        <a:t>Secondary vs. lower</a:t>
                      </a:r>
                      <a:endParaRPr lang="en-US" sz="1200" dirty="0">
                        <a:effectLst/>
                      </a:endParaRPr>
                    </a:p>
                    <a:p>
                      <a:pPr>
                        <a:lnSpc>
                          <a:spcPct val="107000"/>
                        </a:lnSpc>
                        <a:spcAft>
                          <a:spcPts val="0"/>
                        </a:spcAft>
                      </a:pPr>
                      <a:r>
                        <a:rPr lang="en-US" sz="1050" dirty="0">
                          <a:effectLst/>
                        </a:rPr>
                        <a:t>education</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-0.16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-0.31 – -0.00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0.045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53358054"/>
                  </a:ext>
                </a:extLst>
              </a:tr>
              <a:tr h="493762">
                <a:tc>
                  <a:txBody>
                    <a:bodyPr/>
                    <a:lstStyle/>
                    <a:p>
                      <a:pPr>
                        <a:lnSpc>
                          <a:spcPct val="107000"/>
                        </a:lnSpc>
                        <a:spcAft>
                          <a:spcPts val="0"/>
                        </a:spcAft>
                      </a:pPr>
                      <a:r>
                        <a:rPr lang="en-US" sz="1050" dirty="0">
                          <a:effectLst/>
                        </a:rPr>
                        <a:t>Technical vs. lower</a:t>
                      </a:r>
                      <a:endParaRPr lang="en-US" sz="1200" dirty="0">
                        <a:effectLst/>
                      </a:endParaRPr>
                    </a:p>
                    <a:p>
                      <a:pPr>
                        <a:lnSpc>
                          <a:spcPct val="107000"/>
                        </a:lnSpc>
                        <a:spcAft>
                          <a:spcPts val="0"/>
                        </a:spcAft>
                      </a:pPr>
                      <a:r>
                        <a:rPr lang="en-US" sz="1050" dirty="0">
                          <a:effectLst/>
                        </a:rPr>
                        <a:t>education</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-0.40 – -0.04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0.017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745963"/>
                  </a:ext>
                </a:extLst>
              </a:tr>
              <a:tr h="493762">
                <a:tc>
                  <a:txBody>
                    <a:bodyPr/>
                    <a:lstStyle/>
                    <a:p>
                      <a:pPr>
                        <a:lnSpc>
                          <a:spcPct val="107000"/>
                        </a:lnSpc>
                        <a:spcAft>
                          <a:spcPts val="0"/>
                        </a:spcAft>
                      </a:pPr>
                      <a:r>
                        <a:rPr lang="en-US" sz="1050" dirty="0">
                          <a:effectLst/>
                        </a:rPr>
                        <a:t>Trust in the government</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0.21 – 0.37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66009696"/>
                  </a:ext>
                </a:extLst>
              </a:tr>
              <a:tr h="493762">
                <a:tc>
                  <a:txBody>
                    <a:bodyPr/>
                    <a:lstStyle/>
                    <a:p>
                      <a:pPr>
                        <a:lnSpc>
                          <a:spcPct val="107000"/>
                        </a:lnSpc>
                        <a:spcAft>
                          <a:spcPts val="0"/>
                        </a:spcAft>
                      </a:pPr>
                      <a:r>
                        <a:rPr lang="en-US" sz="1050" dirty="0">
                          <a:effectLst/>
                        </a:rPr>
                        <a:t>Trust in the medical</a:t>
                      </a:r>
                      <a:endParaRPr lang="en-US" sz="1200" dirty="0">
                        <a:effectLst/>
                      </a:endParaRPr>
                    </a:p>
                    <a:p>
                      <a:pPr>
                        <a:lnSpc>
                          <a:spcPct val="107000"/>
                        </a:lnSpc>
                        <a:spcAft>
                          <a:spcPts val="0"/>
                        </a:spcAft>
                      </a:pPr>
                      <a:r>
                        <a:rPr lang="en-US" sz="1050" dirty="0">
                          <a:effectLst/>
                        </a:rPr>
                        <a:t>sector</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0.21 – 0.38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00522814"/>
                  </a:ext>
                </a:extLst>
              </a:tr>
              <a:tr h="711836">
                <a:tc>
                  <a:txBody>
                    <a:bodyPr/>
                    <a:lstStyle/>
                    <a:p>
                      <a:pPr>
                        <a:lnSpc>
                          <a:spcPct val="107000"/>
                        </a:lnSpc>
                        <a:spcAft>
                          <a:spcPts val="0"/>
                        </a:spcAft>
                      </a:pPr>
                      <a:r>
                        <a:rPr lang="en-US" sz="1050" dirty="0">
                          <a:effectLst/>
                        </a:rPr>
                        <a:t>Perception of media hype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a:effectLst/>
                        </a:rPr>
                        <a:t>-0.16 – -0.04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1000" dirty="0">
                          <a:effectLst/>
                        </a:rPr>
                        <a:t>0.002</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67130349"/>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15559015"/>
              </p:ext>
            </p:extLst>
          </p:nvPr>
        </p:nvGraphicFramePr>
        <p:xfrm>
          <a:off x="4539762" y="127819"/>
          <a:ext cx="4572000"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228600"/>
            <a:ext cx="3886200" cy="5847755"/>
          </a:xfrm>
          <a:prstGeom prst="rect">
            <a:avLst/>
          </a:prstGeom>
          <a:noFill/>
        </p:spPr>
        <p:txBody>
          <a:bodyPr wrap="square" rtlCol="0">
            <a:spAutoFit/>
          </a:bodyPr>
          <a:lstStyle/>
          <a:p>
            <a:r>
              <a:rPr lang="en-US" b="1" dirty="0">
                <a:solidFill>
                  <a:srgbClr val="C00000"/>
                </a:solidFill>
              </a:rPr>
              <a:t>MEASURES taken against COVID-19 </a:t>
            </a:r>
            <a:r>
              <a:rPr lang="en-US" dirty="0">
                <a:solidFill>
                  <a:srgbClr val="C00000"/>
                </a:solidFill>
              </a:rPr>
              <a:t>(continued)</a:t>
            </a:r>
          </a:p>
          <a:p>
            <a:endParaRPr lang="en-US" b="1" dirty="0"/>
          </a:p>
          <a:p>
            <a:r>
              <a:rPr lang="en-US" b="1" dirty="0"/>
              <a:t>82% of respondents agree to extend the state of emergency in the country (including curfew) until May 22, 2020.</a:t>
            </a:r>
            <a:endParaRPr lang="en-US" dirty="0"/>
          </a:p>
          <a:p>
            <a:r>
              <a:rPr lang="en-US" b="1" dirty="0"/>
              <a:t> </a:t>
            </a:r>
            <a:endParaRPr lang="en-US" dirty="0"/>
          </a:p>
          <a:p>
            <a:r>
              <a:rPr lang="en-US" b="1" dirty="0"/>
              <a:t>The majority of respondents (59%) agree that the plan presented by the government to lift the restrictions gradually (at 2-week intervals) is in line with the current situation.</a:t>
            </a:r>
            <a:endParaRPr lang="en-US" dirty="0"/>
          </a:p>
          <a:p>
            <a:r>
              <a:rPr lang="en-US" dirty="0"/>
              <a:t> </a:t>
            </a:r>
          </a:p>
          <a:p>
            <a:endParaRPr lang="en-US" sz="1400" dirty="0"/>
          </a:p>
          <a:p>
            <a:r>
              <a:rPr lang="en-US" sz="1400" dirty="0"/>
              <a:t>People who have lost their jobs due to the virus</a:t>
            </a:r>
          </a:p>
          <a:p>
            <a:pPr lvl="0"/>
            <a:r>
              <a:rPr lang="en-US" sz="1400" dirty="0"/>
              <a:t>are less likely to want to remove the restrictions at a slower pace</a:t>
            </a:r>
          </a:p>
          <a:p>
            <a:pPr lvl="0"/>
            <a:endParaRPr lang="en-US" sz="1400" dirty="0"/>
          </a:p>
          <a:p>
            <a:pPr lvl="0"/>
            <a:r>
              <a:rPr lang="en-US" sz="1400" dirty="0"/>
              <a:t>Who supports the restrictions should be lifted slowly:</a:t>
            </a:r>
            <a:endParaRPr lang="ka-GE" sz="1400" dirty="0"/>
          </a:p>
          <a:p>
            <a:pPr lvl="0"/>
            <a:r>
              <a:rPr lang="en-US" sz="1400" dirty="0"/>
              <a:t>- Those who feel that Coronavirus is close to them</a:t>
            </a:r>
          </a:p>
          <a:p>
            <a:pPr lvl="0"/>
            <a:r>
              <a:rPr lang="en-US" sz="1400" dirty="0"/>
              <a:t>- Those who considers that is susceptible to the virus</a:t>
            </a:r>
          </a:p>
        </p:txBody>
      </p:sp>
      <p:graphicFrame>
        <p:nvGraphicFramePr>
          <p:cNvPr id="5" name="Chart 4"/>
          <p:cNvGraphicFramePr/>
          <p:nvPr>
            <p:extLst>
              <p:ext uri="{D42A27DB-BD31-4B8C-83A1-F6EECF244321}">
                <p14:modId xmlns:p14="http://schemas.microsoft.com/office/powerpoint/2010/main" val="3440165560"/>
              </p:ext>
            </p:extLst>
          </p:nvPr>
        </p:nvGraphicFramePr>
        <p:xfrm>
          <a:off x="4539762" y="3376801"/>
          <a:ext cx="4572000" cy="3429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4243413507"/>
              </p:ext>
            </p:extLst>
          </p:nvPr>
        </p:nvGraphicFramePr>
        <p:xfrm>
          <a:off x="4267200" y="457200"/>
          <a:ext cx="4876800" cy="5715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533400"/>
            <a:ext cx="3886200" cy="3139321"/>
          </a:xfrm>
          <a:prstGeom prst="rect">
            <a:avLst/>
          </a:prstGeom>
          <a:noFill/>
        </p:spPr>
        <p:txBody>
          <a:bodyPr wrap="square" rtlCol="0">
            <a:spAutoFit/>
          </a:bodyPr>
          <a:lstStyle/>
          <a:p>
            <a:r>
              <a:rPr lang="en-US" b="1" dirty="0">
                <a:solidFill>
                  <a:srgbClr val="C00000"/>
                </a:solidFill>
              </a:rPr>
              <a:t>Government's ANTI-CRISIS plan </a:t>
            </a:r>
          </a:p>
          <a:p>
            <a:endParaRPr lang="en-US" b="1" dirty="0"/>
          </a:p>
          <a:p>
            <a:r>
              <a:rPr lang="en-US" b="1" dirty="0"/>
              <a:t>63% of respondents confirm high awareness of the government's anti-crisis plan; the share of poorly informed people is 15%.</a:t>
            </a:r>
            <a:endParaRPr lang="en-US" dirty="0"/>
          </a:p>
          <a:p>
            <a:r>
              <a:rPr lang="en-US" b="1" dirty="0"/>
              <a:t> </a:t>
            </a:r>
            <a:endParaRPr lang="en-US" dirty="0"/>
          </a:p>
          <a:p>
            <a:r>
              <a:rPr lang="en-US" b="1" dirty="0"/>
              <a:t>Overall, the anti-crisis plan presented by the government is positively assessed by 53% of respondents; the share of negative evaluators is 17%.</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304365666"/>
              </p:ext>
            </p:extLst>
          </p:nvPr>
        </p:nvGraphicFramePr>
        <p:xfrm>
          <a:off x="4460441" y="0"/>
          <a:ext cx="4654062"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228600"/>
            <a:ext cx="3886200" cy="5632311"/>
          </a:xfrm>
          <a:prstGeom prst="rect">
            <a:avLst/>
          </a:prstGeom>
          <a:noFill/>
        </p:spPr>
        <p:txBody>
          <a:bodyPr wrap="square" rtlCol="0">
            <a:spAutoFit/>
          </a:bodyPr>
          <a:lstStyle/>
          <a:p>
            <a:r>
              <a:rPr lang="en-US" b="1" dirty="0">
                <a:solidFill>
                  <a:srgbClr val="C00000"/>
                </a:solidFill>
              </a:rPr>
              <a:t>Government's ANTI-CRISIS plan  </a:t>
            </a:r>
            <a:r>
              <a:rPr lang="en-US" dirty="0">
                <a:solidFill>
                  <a:srgbClr val="C00000"/>
                </a:solidFill>
              </a:rPr>
              <a:t>(continued)</a:t>
            </a:r>
          </a:p>
          <a:p>
            <a:endParaRPr lang="en-US" b="1" dirty="0">
              <a:solidFill>
                <a:srgbClr val="C00000"/>
              </a:solidFill>
            </a:endParaRPr>
          </a:p>
          <a:p>
            <a:r>
              <a:rPr lang="en-US" sz="1400" b="1" dirty="0"/>
              <a:t>According to 44% of respondents, the anti-crisis plan is the maximum that the government can do at this stage. </a:t>
            </a:r>
          </a:p>
          <a:p>
            <a:endParaRPr lang="en-US" sz="1400" b="1" dirty="0"/>
          </a:p>
          <a:p>
            <a:r>
              <a:rPr lang="en-US" sz="1400" b="1" dirty="0"/>
              <a:t>Respondents, on the other hand, also realize that the anti-crisis plan does not provide solid guarantees for social protection:</a:t>
            </a:r>
            <a:endParaRPr lang="en-US" sz="1400" dirty="0"/>
          </a:p>
          <a:p>
            <a:pPr lvl="0"/>
            <a:endParaRPr lang="en-US" sz="1400" b="1" dirty="0"/>
          </a:p>
          <a:p>
            <a:pPr marL="285750" lvl="0" indent="-285750">
              <a:buFont typeface="Wingdings" panose="05000000000000000000" pitchFamily="2" charset="2"/>
              <a:buChar char="ü"/>
            </a:pPr>
            <a:r>
              <a:rPr lang="en-US" sz="1400" b="1" dirty="0"/>
              <a:t>49% disagree that 200 GEL over the 6 month period for the people that lost their jobs, is enough for them to overcome poverty;</a:t>
            </a:r>
          </a:p>
          <a:p>
            <a:pPr marL="285750" lvl="0" indent="-285750">
              <a:buFont typeface="Wingdings" panose="05000000000000000000" pitchFamily="2" charset="2"/>
              <a:buChar char="ü"/>
            </a:pPr>
            <a:r>
              <a:rPr lang="en-US" sz="1400" b="1" dirty="0"/>
              <a:t>55% disagree that 300 GEL as a one-time payment for employees of the informal sector and/or self-employed (who lost their jobs) is enough for them to get by;</a:t>
            </a:r>
          </a:p>
          <a:p>
            <a:pPr marL="285750" lvl="0" indent="-285750">
              <a:buFont typeface="Wingdings" panose="05000000000000000000" pitchFamily="2" charset="2"/>
              <a:buChar char="ü"/>
            </a:pPr>
            <a:r>
              <a:rPr lang="en-US" sz="1400" b="1" dirty="0"/>
              <a:t>50% agree that a lot of socially insecure/vulnerable  people are being left out of the actual support by this anti-crisis plan</a:t>
            </a:r>
            <a:r>
              <a:rPr lang="ka-GE" sz="1400" b="1" dirty="0"/>
              <a:t>.</a:t>
            </a:r>
            <a:endParaRPr lang="en-US" sz="1400" dirty="0"/>
          </a:p>
          <a:p>
            <a:r>
              <a:rPr lang="en-US" b="1" dirty="0"/>
              <a:t> </a:t>
            </a:r>
            <a:endParaRPr lang="en-US" dirty="0"/>
          </a:p>
          <a:p>
            <a:endParaRPr lang="en-US" dirty="0">
              <a:solidFill>
                <a:srgbClr val="C00000"/>
              </a:solidFill>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560844"/>
            <a:ext cx="3886200" cy="4801314"/>
          </a:xfrm>
          <a:prstGeom prst="rect">
            <a:avLst/>
          </a:prstGeom>
          <a:noFill/>
        </p:spPr>
        <p:txBody>
          <a:bodyPr wrap="square" rtlCol="0">
            <a:spAutoFit/>
          </a:bodyPr>
          <a:lstStyle/>
          <a:p>
            <a:r>
              <a:rPr lang="en-US" b="1" dirty="0">
                <a:solidFill>
                  <a:srgbClr val="C00000"/>
                </a:solidFill>
              </a:rPr>
              <a:t>Government's ANTI-CRISIS plan  </a:t>
            </a:r>
            <a:r>
              <a:rPr lang="en-US" dirty="0">
                <a:solidFill>
                  <a:srgbClr val="C00000"/>
                </a:solidFill>
              </a:rPr>
              <a:t>(continued)</a:t>
            </a:r>
          </a:p>
          <a:p>
            <a:pPr lvl="0"/>
            <a:endParaRPr lang="en-US" dirty="0"/>
          </a:p>
          <a:p>
            <a:pPr lvl="0"/>
            <a:r>
              <a:rPr lang="en-US" dirty="0"/>
              <a:t>The higher the frequency of media use, the higher the awareness of respondents about the anti-crisis plan;</a:t>
            </a:r>
          </a:p>
          <a:p>
            <a:pPr lvl="0"/>
            <a:endParaRPr lang="en-US" dirty="0"/>
          </a:p>
          <a:p>
            <a:pPr lvl="0"/>
            <a:r>
              <a:rPr lang="en-US" dirty="0"/>
              <a:t>Residents of cities are more familiar with the government's anti-crisis plan than the rural population.</a:t>
            </a:r>
          </a:p>
          <a:p>
            <a:endParaRPr lang="en-US" dirty="0"/>
          </a:p>
          <a:p>
            <a:r>
              <a:rPr lang="en-US" dirty="0"/>
              <a:t>Additionally, the more informed the respondent is about the anti-crisis plan, the more positively they assess it. Also, the more susceptible a person feels to the virus, the more positively they assess the presented plan. </a:t>
            </a:r>
          </a:p>
        </p:txBody>
      </p:sp>
      <p:sp>
        <p:nvSpPr>
          <p:cNvPr id="5" name="TextBox 4"/>
          <p:cNvSpPr txBox="1"/>
          <p:nvPr/>
        </p:nvSpPr>
        <p:spPr>
          <a:xfrm>
            <a:off x="4495800" y="228600"/>
            <a:ext cx="3886200" cy="1200329"/>
          </a:xfrm>
          <a:prstGeom prst="rect">
            <a:avLst/>
          </a:prstGeom>
          <a:noFill/>
        </p:spPr>
        <p:txBody>
          <a:bodyPr wrap="square" rtlCol="0">
            <a:spAutoFit/>
          </a:bodyPr>
          <a:lstStyle/>
          <a:p>
            <a:endParaRPr lang="en-US" b="1" dirty="0">
              <a:solidFill>
                <a:srgbClr val="C00000"/>
              </a:solidFill>
            </a:endParaRPr>
          </a:p>
          <a:p>
            <a:r>
              <a:rPr lang="en-US" b="1" dirty="0"/>
              <a:t> </a:t>
            </a:r>
            <a:endParaRPr lang="en-US" dirty="0"/>
          </a:p>
          <a:p>
            <a:endParaRPr lang="en-US" dirty="0">
              <a:solidFill>
                <a:srgbClr val="C00000"/>
              </a:solidFill>
            </a:endParaRPr>
          </a:p>
          <a:p>
            <a:endParaRPr lang="en-US" dirty="0"/>
          </a:p>
        </p:txBody>
      </p:sp>
      <p:graphicFrame>
        <p:nvGraphicFramePr>
          <p:cNvPr id="2" name="Table 1">
            <a:extLst>
              <a:ext uri="{FF2B5EF4-FFF2-40B4-BE49-F238E27FC236}">
                <a16:creationId xmlns:a16="http://schemas.microsoft.com/office/drawing/2014/main" id="{61853191-BE26-4E7D-A773-36EDC8C50F5B}"/>
              </a:ext>
            </a:extLst>
          </p:cNvPr>
          <p:cNvGraphicFramePr>
            <a:graphicFrameLocks noGrp="1"/>
          </p:cNvGraphicFramePr>
          <p:nvPr>
            <p:extLst>
              <p:ext uri="{D42A27DB-BD31-4B8C-83A1-F6EECF244321}">
                <p14:modId xmlns:p14="http://schemas.microsoft.com/office/powerpoint/2010/main" val="4224572356"/>
              </p:ext>
            </p:extLst>
          </p:nvPr>
        </p:nvGraphicFramePr>
        <p:xfrm>
          <a:off x="4191000" y="536262"/>
          <a:ext cx="4820263" cy="5379894"/>
        </p:xfrm>
        <a:graphic>
          <a:graphicData uri="http://schemas.openxmlformats.org/drawingml/2006/table">
            <a:tbl>
              <a:tblPr firstRow="1" firstCol="1" bandRow="1">
                <a:tableStyleId>{5C22544A-7EE6-4342-B048-85BDC9FD1C3A}</a:tableStyleId>
              </a:tblPr>
              <a:tblGrid>
                <a:gridCol w="953782">
                  <a:extLst>
                    <a:ext uri="{9D8B030D-6E8A-4147-A177-3AD203B41FA5}">
                      <a16:colId xmlns:a16="http://schemas.microsoft.com/office/drawing/2014/main" val="2274117505"/>
                    </a:ext>
                  </a:extLst>
                </a:gridCol>
                <a:gridCol w="650519">
                  <a:extLst>
                    <a:ext uri="{9D8B030D-6E8A-4147-A177-3AD203B41FA5}">
                      <a16:colId xmlns:a16="http://schemas.microsoft.com/office/drawing/2014/main" val="1594371812"/>
                    </a:ext>
                  </a:extLst>
                </a:gridCol>
                <a:gridCol w="605499">
                  <a:extLst>
                    <a:ext uri="{9D8B030D-6E8A-4147-A177-3AD203B41FA5}">
                      <a16:colId xmlns:a16="http://schemas.microsoft.com/office/drawing/2014/main" val="2128837378"/>
                    </a:ext>
                  </a:extLst>
                </a:gridCol>
                <a:gridCol w="866017">
                  <a:extLst>
                    <a:ext uri="{9D8B030D-6E8A-4147-A177-3AD203B41FA5}">
                      <a16:colId xmlns:a16="http://schemas.microsoft.com/office/drawing/2014/main" val="286785437"/>
                    </a:ext>
                  </a:extLst>
                </a:gridCol>
                <a:gridCol w="560578">
                  <a:extLst>
                    <a:ext uri="{9D8B030D-6E8A-4147-A177-3AD203B41FA5}">
                      <a16:colId xmlns:a16="http://schemas.microsoft.com/office/drawing/2014/main" val="900242887"/>
                    </a:ext>
                  </a:extLst>
                </a:gridCol>
                <a:gridCol w="700723">
                  <a:extLst>
                    <a:ext uri="{9D8B030D-6E8A-4147-A177-3AD203B41FA5}">
                      <a16:colId xmlns:a16="http://schemas.microsoft.com/office/drawing/2014/main" val="80567322"/>
                    </a:ext>
                  </a:extLst>
                </a:gridCol>
                <a:gridCol w="483145">
                  <a:extLst>
                    <a:ext uri="{9D8B030D-6E8A-4147-A177-3AD203B41FA5}">
                      <a16:colId xmlns:a16="http://schemas.microsoft.com/office/drawing/2014/main" val="103330432"/>
                    </a:ext>
                  </a:extLst>
                </a:gridCol>
              </a:tblGrid>
              <a:tr h="708878">
                <a:tc rowSpan="2">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gridSpan="3">
                  <a:txBody>
                    <a:bodyPr/>
                    <a:lstStyle/>
                    <a:p>
                      <a:pPr algn="ctr">
                        <a:lnSpc>
                          <a:spcPct val="107000"/>
                        </a:lnSpc>
                        <a:spcAft>
                          <a:spcPts val="0"/>
                        </a:spcAft>
                      </a:pPr>
                      <a:r>
                        <a:rPr lang="en-US" sz="1100" dirty="0">
                          <a:effectLst/>
                        </a:rPr>
                        <a:t>Knowing the anti-crisis plan</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en-US" sz="1100" dirty="0">
                          <a:effectLst/>
                        </a:rPr>
                        <a:t>Agreeing with anti-crisis plan measures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60615377"/>
                  </a:ext>
                </a:extLst>
              </a:tr>
              <a:tr h="356986">
                <a:tc vMerge="1">
                  <a:txBody>
                    <a:bodyPr/>
                    <a:lstStyle/>
                    <a:p>
                      <a:endParaRPr lang="en-US"/>
                    </a:p>
                  </a:txBody>
                  <a:tcPr/>
                </a:tc>
                <a:tc>
                  <a:txBody>
                    <a:bodyPr/>
                    <a:lstStyle/>
                    <a:p>
                      <a:pPr algn="ctr">
                        <a:lnSpc>
                          <a:spcPct val="107000"/>
                        </a:lnSpc>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solidFill>
                      <a:schemeClr val="tx2">
                        <a:lumMod val="40000"/>
                        <a:lumOff val="60000"/>
                      </a:schemeClr>
                    </a:solidFill>
                  </a:tcPr>
                </a:tc>
                <a:tc>
                  <a:txBody>
                    <a:bodyPr/>
                    <a:lstStyle/>
                    <a:p>
                      <a:pPr algn="ctr">
                        <a:lnSpc>
                          <a:spcPct val="107000"/>
                        </a:lnSpc>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solidFill>
                      <a:schemeClr val="tx2">
                        <a:lumMod val="40000"/>
                        <a:lumOff val="60000"/>
                      </a:schemeClr>
                    </a:solidFill>
                  </a:tcPr>
                </a:tc>
                <a:tc>
                  <a:txBody>
                    <a:bodyPr/>
                    <a:lstStyle/>
                    <a:p>
                      <a:pPr algn="ctr">
                        <a:lnSpc>
                          <a:spcPct val="107000"/>
                        </a:lnSpc>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solidFill>
                      <a:schemeClr val="tx2">
                        <a:lumMod val="40000"/>
                        <a:lumOff val="60000"/>
                      </a:schemeClr>
                    </a:solidFill>
                  </a:tcPr>
                </a:tc>
                <a:tc>
                  <a:txBody>
                    <a:bodyPr/>
                    <a:lstStyle/>
                    <a:p>
                      <a:pPr algn="ctr">
                        <a:lnSpc>
                          <a:spcPct val="107000"/>
                        </a:lnSpc>
                        <a:spcAft>
                          <a:spcPts val="0"/>
                        </a:spcAft>
                      </a:pPr>
                      <a:r>
                        <a:rPr lang="en-US" sz="10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solidFill>
                      <a:schemeClr val="tx2">
                        <a:lumMod val="40000"/>
                        <a:lumOff val="60000"/>
                      </a:schemeClr>
                    </a:solidFill>
                  </a:tcPr>
                </a:tc>
                <a:tc>
                  <a:txBody>
                    <a:bodyPr/>
                    <a:lstStyle/>
                    <a:p>
                      <a:pPr algn="ctr">
                        <a:lnSpc>
                          <a:spcPct val="107000"/>
                        </a:lnSpc>
                        <a:spcAft>
                          <a:spcPts val="0"/>
                        </a:spcAft>
                      </a:pPr>
                      <a:r>
                        <a:rPr lang="en-US" sz="10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solidFill>
                      <a:schemeClr val="tx2">
                        <a:lumMod val="40000"/>
                        <a:lumOff val="60000"/>
                      </a:schemeClr>
                    </a:solidFill>
                  </a:tcPr>
                </a:tc>
                <a:tc>
                  <a:txBody>
                    <a:bodyPr/>
                    <a:lstStyle/>
                    <a:p>
                      <a:pPr algn="ctr">
                        <a:lnSpc>
                          <a:spcPct val="107000"/>
                        </a:lnSpc>
                        <a:spcAft>
                          <a:spcPts val="0"/>
                        </a:spcAft>
                      </a:pPr>
                      <a:r>
                        <a:rPr lang="en-US" sz="10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solidFill>
                      <a:schemeClr val="tx2">
                        <a:lumMod val="40000"/>
                        <a:lumOff val="60000"/>
                      </a:schemeClr>
                    </a:solidFill>
                  </a:tcPr>
                </a:tc>
                <a:extLst>
                  <a:ext uri="{0D108BD9-81ED-4DB2-BD59-A6C34878D82A}">
                    <a16:rowId xmlns:a16="http://schemas.microsoft.com/office/drawing/2014/main" val="1105894798"/>
                  </a:ext>
                </a:extLst>
              </a:tr>
              <a:tr h="1028473">
                <a:tc>
                  <a:txBody>
                    <a:bodyPr/>
                    <a:lstStyle/>
                    <a:p>
                      <a:pPr>
                        <a:lnSpc>
                          <a:spcPct val="107000"/>
                        </a:lnSpc>
                        <a:spcAft>
                          <a:spcPts val="0"/>
                        </a:spcAft>
                      </a:pPr>
                      <a:r>
                        <a:rPr lang="en-US" sz="1050" dirty="0">
                          <a:effectLst/>
                        </a:rPr>
                        <a:t>Frequency of media use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0.28</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0.19 – 0.37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vert="vert27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extLst>
                  <a:ext uri="{0D108BD9-81ED-4DB2-BD59-A6C34878D82A}">
                    <a16:rowId xmlns:a16="http://schemas.microsoft.com/office/drawing/2014/main" val="296087223"/>
                  </a:ext>
                </a:extLst>
              </a:tr>
              <a:tr h="1550520">
                <a:tc>
                  <a:txBody>
                    <a:bodyPr/>
                    <a:lstStyle/>
                    <a:p>
                      <a:pPr>
                        <a:lnSpc>
                          <a:spcPct val="107000"/>
                        </a:lnSpc>
                        <a:spcAft>
                          <a:spcPts val="0"/>
                        </a:spcAft>
                      </a:pPr>
                      <a:r>
                        <a:rPr lang="en-US" sz="1050" dirty="0">
                          <a:effectLst/>
                        </a:rPr>
                        <a:t>Perceived knowledge about</a:t>
                      </a:r>
                      <a:endParaRPr lang="en-US" sz="1200" dirty="0">
                        <a:effectLst/>
                      </a:endParaRPr>
                    </a:p>
                    <a:p>
                      <a:pPr>
                        <a:lnSpc>
                          <a:spcPct val="107000"/>
                        </a:lnSpc>
                        <a:spcAft>
                          <a:spcPts val="0"/>
                        </a:spcAft>
                      </a:pPr>
                      <a:r>
                        <a:rPr lang="en-US" sz="1050" dirty="0">
                          <a:effectLst/>
                        </a:rPr>
                        <a:t>anti-crisis plan</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0.16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0.08 – 0.25</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vert="vert270" anchor="ctr"/>
                </a:tc>
                <a:tc>
                  <a:txBody>
                    <a:bodyPr/>
                    <a:lstStyle/>
                    <a:p>
                      <a:pPr algn="ctr">
                        <a:lnSpc>
                          <a:spcPct val="107000"/>
                        </a:lnSpc>
                        <a:spcAft>
                          <a:spcPts val="0"/>
                        </a:spcAft>
                      </a:pPr>
                      <a:r>
                        <a:rPr lang="en-US" sz="1000">
                          <a:effectLst/>
                        </a:rPr>
                        <a:t>&lt;0.001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extLst>
                  <a:ext uri="{0D108BD9-81ED-4DB2-BD59-A6C34878D82A}">
                    <a16:rowId xmlns:a16="http://schemas.microsoft.com/office/drawing/2014/main" val="2992818802"/>
                  </a:ext>
                </a:extLst>
              </a:tr>
              <a:tr h="1054930">
                <a:tc>
                  <a:txBody>
                    <a:bodyPr/>
                    <a:lstStyle/>
                    <a:p>
                      <a:pPr>
                        <a:lnSpc>
                          <a:spcPct val="107000"/>
                        </a:lnSpc>
                        <a:spcAft>
                          <a:spcPts val="0"/>
                        </a:spcAft>
                      </a:pPr>
                      <a:r>
                        <a:rPr lang="en-US" sz="1050" dirty="0">
                          <a:effectLst/>
                        </a:rPr>
                        <a:t>Feeling helpless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0.13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0.03 – 0.23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vert="vert270" anchor="ctr"/>
                </a:tc>
                <a:tc>
                  <a:txBody>
                    <a:bodyPr/>
                    <a:lstStyle/>
                    <a:p>
                      <a:pPr algn="ctr">
                        <a:lnSpc>
                          <a:spcPct val="107000"/>
                        </a:lnSpc>
                        <a:spcAft>
                          <a:spcPts val="0"/>
                        </a:spcAft>
                      </a:pPr>
                      <a:r>
                        <a:rPr lang="en-US" sz="1000">
                          <a:effectLst/>
                        </a:rPr>
                        <a:t>0.014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extLst>
                  <a:ext uri="{0D108BD9-81ED-4DB2-BD59-A6C34878D82A}">
                    <a16:rowId xmlns:a16="http://schemas.microsoft.com/office/drawing/2014/main" val="2479340860"/>
                  </a:ext>
                </a:extLst>
              </a:tr>
              <a:tr h="680107">
                <a:tc>
                  <a:txBody>
                    <a:bodyPr/>
                    <a:lstStyle/>
                    <a:p>
                      <a:pPr>
                        <a:lnSpc>
                          <a:spcPct val="107000"/>
                        </a:lnSpc>
                        <a:spcAft>
                          <a:spcPts val="0"/>
                        </a:spcAft>
                      </a:pPr>
                      <a:r>
                        <a:rPr lang="en-US" sz="1050" dirty="0">
                          <a:effectLst/>
                        </a:rPr>
                        <a:t>Urban vs. rural</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0.09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0.01 – 0.17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vert="vert270" anchor="ctr"/>
                </a:tc>
                <a:tc>
                  <a:txBody>
                    <a:bodyPr/>
                    <a:lstStyle/>
                    <a:p>
                      <a:pPr algn="ctr">
                        <a:lnSpc>
                          <a:spcPct val="107000"/>
                        </a:lnSpc>
                        <a:spcAft>
                          <a:spcPts val="0"/>
                        </a:spcAft>
                      </a:pPr>
                      <a:r>
                        <a:rPr lang="en-US" sz="1000">
                          <a:effectLst/>
                        </a:rPr>
                        <a:t>0.034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tc>
                  <a:txBody>
                    <a:bodyPr/>
                    <a:lstStyle/>
                    <a:p>
                      <a:pPr algn="ctr">
                        <a:lnSpc>
                          <a:spcPct val="107000"/>
                        </a:lnSpc>
                        <a:spcAft>
                          <a:spcPts val="0"/>
                        </a:spcAft>
                      </a:pPr>
                      <a:r>
                        <a:rPr lang="en-US" sz="10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54" marR="68554" marT="0" marB="0" anchor="ctr"/>
                </a:tc>
                <a:extLst>
                  <a:ext uri="{0D108BD9-81ED-4DB2-BD59-A6C34878D82A}">
                    <a16:rowId xmlns:a16="http://schemas.microsoft.com/office/drawing/2014/main" val="4155944897"/>
                  </a:ext>
                </a:extLst>
              </a:tr>
            </a:tbl>
          </a:graphicData>
        </a:graphic>
      </p:graphicFrame>
    </p:spTree>
    <p:extLst>
      <p:ext uri="{BB962C8B-B14F-4D97-AF65-F5344CB8AC3E}">
        <p14:creationId xmlns:p14="http://schemas.microsoft.com/office/powerpoint/2010/main" val="693323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8400"/>
            <a:ext cx="8229600" cy="1143000"/>
          </a:xfrm>
        </p:spPr>
        <p:txBody>
          <a:bodyPr/>
          <a:lstStyle/>
          <a:p>
            <a:r>
              <a:rPr lang="en-US" dirty="0"/>
              <a:t>Thank you for attention!</a:t>
            </a:r>
          </a:p>
        </p:txBody>
      </p:sp>
    </p:spTree>
    <p:extLst>
      <p:ext uri="{BB962C8B-B14F-4D97-AF65-F5344CB8AC3E}">
        <p14:creationId xmlns:p14="http://schemas.microsoft.com/office/powerpoint/2010/main" val="2861905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362200"/>
            <a:ext cx="8229600" cy="1143000"/>
          </a:xfrm>
        </p:spPr>
        <p:txBody>
          <a:bodyPr>
            <a:normAutofit/>
          </a:bodyPr>
          <a:lstStyle/>
          <a:p>
            <a:r>
              <a:rPr lang="en-US" dirty="0"/>
              <a:t>Main Findings</a:t>
            </a:r>
          </a:p>
        </p:txBody>
      </p:sp>
    </p:spTree>
    <p:extLst>
      <p:ext uri="{BB962C8B-B14F-4D97-AF65-F5344CB8AC3E}">
        <p14:creationId xmlns:p14="http://schemas.microsoft.com/office/powerpoint/2010/main" val="3897582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444647974"/>
              </p:ext>
            </p:extLst>
          </p:nvPr>
        </p:nvGraphicFramePr>
        <p:xfrm>
          <a:off x="4114800" y="457200"/>
          <a:ext cx="5029200" cy="57912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381000" y="533400"/>
            <a:ext cx="3886200" cy="1754326"/>
          </a:xfrm>
          <a:prstGeom prst="rect">
            <a:avLst/>
          </a:prstGeom>
          <a:noFill/>
        </p:spPr>
        <p:txBody>
          <a:bodyPr wrap="square" rtlCol="0">
            <a:spAutoFit/>
          </a:bodyPr>
          <a:lstStyle/>
          <a:p>
            <a:r>
              <a:rPr lang="en-US" b="1" dirty="0">
                <a:solidFill>
                  <a:srgbClr val="C00000"/>
                </a:solidFill>
              </a:rPr>
              <a:t>Impact on families’ INCOME</a:t>
            </a:r>
          </a:p>
          <a:p>
            <a:endParaRPr lang="en-US" b="1" dirty="0"/>
          </a:p>
          <a:p>
            <a:r>
              <a:rPr lang="en-US" b="1" dirty="0"/>
              <a:t>The reality caused by COVID19 has reduced and impoverished household’s incomes </a:t>
            </a:r>
          </a:p>
          <a:p>
            <a:endParaRPr lang="en-US" b="1" dirty="0"/>
          </a:p>
        </p:txBody>
      </p:sp>
      <p:pic>
        <p:nvPicPr>
          <p:cNvPr id="5" name="Picture 4" descr="D:\Yago\Projects\COVID 19\thumbnail.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0677" y="92076"/>
            <a:ext cx="664051" cy="44132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66423430"/>
              </p:ext>
            </p:extLst>
          </p:nvPr>
        </p:nvGraphicFramePr>
        <p:xfrm>
          <a:off x="3962400" y="152400"/>
          <a:ext cx="51054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533400"/>
            <a:ext cx="3810000" cy="5878532"/>
          </a:xfrm>
          <a:prstGeom prst="rect">
            <a:avLst/>
          </a:prstGeom>
          <a:noFill/>
        </p:spPr>
        <p:txBody>
          <a:bodyPr wrap="square" rtlCol="0">
            <a:spAutoFit/>
          </a:bodyPr>
          <a:lstStyle/>
          <a:p>
            <a:r>
              <a:rPr lang="en-US" b="1" dirty="0">
                <a:solidFill>
                  <a:srgbClr val="C00000"/>
                </a:solidFill>
              </a:rPr>
              <a:t>Impact on families’ INCOME </a:t>
            </a:r>
            <a:r>
              <a:rPr lang="en-US" dirty="0">
                <a:solidFill>
                  <a:srgbClr val="C00000"/>
                </a:solidFill>
              </a:rPr>
              <a:t>(continued)</a:t>
            </a:r>
          </a:p>
          <a:p>
            <a:endParaRPr lang="en-US" sz="1600" b="1" dirty="0"/>
          </a:p>
          <a:p>
            <a:r>
              <a:rPr lang="en-US" sz="1600" b="1" dirty="0"/>
              <a:t>Compared to the pre-coronavirus situation, share of low-income (0-300 GEL) families increased by 11%</a:t>
            </a:r>
          </a:p>
          <a:p>
            <a:endParaRPr lang="en-US" sz="1600" b="1" dirty="0"/>
          </a:p>
          <a:p>
            <a:r>
              <a:rPr lang="en-US" sz="1600" b="1" dirty="0"/>
              <a:t>In general, income of the Georgian population after Covid-19 outbreak:</a:t>
            </a:r>
          </a:p>
          <a:p>
            <a:endParaRPr lang="en-US" sz="1600" b="1" dirty="0"/>
          </a:p>
          <a:p>
            <a:pPr marL="285750" lvl="0" indent="-285750">
              <a:buFont typeface="Wingdings" panose="05000000000000000000" pitchFamily="2" charset="2"/>
              <a:buChar char="ü"/>
            </a:pPr>
            <a:r>
              <a:rPr lang="en-US" sz="1600" b="1" dirty="0"/>
              <a:t>Has decreased for 23.3%</a:t>
            </a:r>
          </a:p>
          <a:p>
            <a:pPr marL="285750" lvl="0" indent="-285750">
              <a:buFont typeface="Wingdings" panose="05000000000000000000" pitchFamily="2" charset="2"/>
              <a:buChar char="ü"/>
            </a:pPr>
            <a:r>
              <a:rPr lang="en-US" sz="1600" b="1" dirty="0"/>
              <a:t>Remained the same forr 65%</a:t>
            </a:r>
          </a:p>
          <a:p>
            <a:pPr marL="285750" lvl="0" indent="-285750">
              <a:buFont typeface="Wingdings" panose="05000000000000000000" pitchFamily="2" charset="2"/>
              <a:buChar char="ü"/>
            </a:pPr>
            <a:r>
              <a:rPr lang="en-US" sz="1600" b="1" dirty="0"/>
              <a:t>Increased for 3%</a:t>
            </a:r>
          </a:p>
          <a:p>
            <a:pPr marL="285750" lvl="0" indent="-285750">
              <a:buFont typeface="Wingdings" panose="05000000000000000000" pitchFamily="2" charset="2"/>
              <a:buChar char="ü"/>
            </a:pPr>
            <a:endParaRPr lang="en-US" sz="1600" dirty="0"/>
          </a:p>
          <a:p>
            <a:r>
              <a:rPr lang="en-US" sz="1600" b="1" dirty="0"/>
              <a:t>Crisis mostly affected the poorest population.</a:t>
            </a:r>
          </a:p>
          <a:p>
            <a:endParaRPr lang="en-US" sz="1400" b="1" dirty="0"/>
          </a:p>
          <a:p>
            <a:r>
              <a:rPr lang="en-US" sz="1400" dirty="0"/>
              <a:t>51% of respondents who have lost their jobs, report a decrease in family income. </a:t>
            </a:r>
            <a:endParaRPr lang="ka-GE" sz="1400" dirty="0"/>
          </a:p>
          <a:p>
            <a:endParaRPr lang="ka-GE" sz="1400" dirty="0"/>
          </a:p>
          <a:p>
            <a:r>
              <a:rPr lang="en-US" sz="1400" dirty="0"/>
              <a:t>Income for the residents  of cities decreased more (25%) than for rural residents (18.5%).</a:t>
            </a:r>
          </a:p>
          <a:p>
            <a:endParaRPr lang="en-US" sz="1400" dirty="0"/>
          </a:p>
          <a:p>
            <a:endParaRPr lang="ka-GE" b="1" dirty="0"/>
          </a:p>
        </p:txBody>
      </p:sp>
      <p:graphicFrame>
        <p:nvGraphicFramePr>
          <p:cNvPr id="5" name="Chart 4"/>
          <p:cNvGraphicFramePr/>
          <p:nvPr>
            <p:extLst>
              <p:ext uri="{D42A27DB-BD31-4B8C-83A1-F6EECF244321}">
                <p14:modId xmlns:p14="http://schemas.microsoft.com/office/powerpoint/2010/main" val="3376462608"/>
              </p:ext>
            </p:extLst>
          </p:nvPr>
        </p:nvGraphicFramePr>
        <p:xfrm>
          <a:off x="4686300" y="4343400"/>
          <a:ext cx="3657600" cy="2590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233947592"/>
              </p:ext>
            </p:extLst>
          </p:nvPr>
        </p:nvGraphicFramePr>
        <p:xfrm>
          <a:off x="4267200" y="152400"/>
          <a:ext cx="4876800"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381000" y="457200"/>
            <a:ext cx="3657600" cy="4264244"/>
          </a:xfrm>
          <a:prstGeom prst="rect">
            <a:avLst/>
          </a:prstGeom>
        </p:spPr>
        <p:txBody>
          <a:bodyPr wrap="square">
            <a:spAutoFit/>
          </a:bodyPr>
          <a:lstStyle/>
          <a:p>
            <a:pPr algn="just">
              <a:lnSpc>
                <a:spcPct val="107000"/>
              </a:lnSpc>
              <a:spcAft>
                <a:spcPts val="800"/>
              </a:spcAft>
            </a:pPr>
            <a:r>
              <a:rPr lang="en-US" b="1" dirty="0">
                <a:solidFill>
                  <a:srgbClr val="C00000"/>
                </a:solidFill>
              </a:rPr>
              <a:t>Impact on EMPLOYMENT</a:t>
            </a:r>
          </a:p>
          <a:p>
            <a:pPr algn="just">
              <a:lnSpc>
                <a:spcPct val="107000"/>
              </a:lnSpc>
              <a:spcAft>
                <a:spcPts val="800"/>
              </a:spcAft>
            </a:pPr>
            <a:endParaRPr lang="en-US" b="1" dirty="0">
              <a:solidFill>
                <a:srgbClr val="C00000"/>
              </a:solidFill>
              <a:latin typeface="+mj-lt"/>
              <a:ea typeface="Calibri" panose="020F0502020204030204" pitchFamily="34" charset="0"/>
              <a:cs typeface="Calibri" panose="020F0502020204030204" pitchFamily="34" charset="0"/>
            </a:endParaRPr>
          </a:p>
          <a:p>
            <a:pPr algn="just">
              <a:lnSpc>
                <a:spcPct val="107000"/>
              </a:lnSpc>
              <a:spcAft>
                <a:spcPts val="800"/>
              </a:spcAft>
            </a:pPr>
            <a:r>
              <a:rPr lang="en-US" b="1" dirty="0">
                <a:latin typeface="+mj-lt"/>
                <a:ea typeface="Calibri" panose="020F0502020204030204" pitchFamily="34" charset="0"/>
                <a:cs typeface="Calibri" panose="020F0502020204030204" pitchFamily="34" charset="0"/>
              </a:rPr>
              <a:t>The crisis has led to an increase of unemployment; </a:t>
            </a:r>
          </a:p>
          <a:p>
            <a:pPr algn="just">
              <a:lnSpc>
                <a:spcPct val="107000"/>
              </a:lnSpc>
              <a:spcAft>
                <a:spcPts val="800"/>
              </a:spcAft>
            </a:pPr>
            <a:r>
              <a:rPr lang="en-US" b="1" dirty="0">
                <a:ea typeface="Calibri" panose="020F0502020204030204" pitchFamily="34" charset="0"/>
                <a:cs typeface="Calibri" panose="020F0502020204030204" pitchFamily="34" charset="0"/>
              </a:rPr>
              <a:t>49% (in second wave) claimed that they had paid jobs before COVID-19, wheareas 24% claim to be employed for the time being;</a:t>
            </a:r>
          </a:p>
          <a:p>
            <a:pPr algn="just">
              <a:lnSpc>
                <a:spcPct val="107000"/>
              </a:lnSpc>
              <a:spcAft>
                <a:spcPts val="800"/>
              </a:spcAft>
            </a:pPr>
            <a:r>
              <a:rPr lang="ka-GE" b="1" dirty="0">
                <a:latin typeface="+mj-lt"/>
                <a:ea typeface="Calibri" panose="020F0502020204030204" pitchFamily="34" charset="0"/>
                <a:cs typeface="Calibri" panose="020F0502020204030204" pitchFamily="34" charset="0"/>
              </a:rPr>
              <a:t>55% </a:t>
            </a:r>
            <a:r>
              <a:rPr lang="en-US" b="1" dirty="0">
                <a:latin typeface="+mj-lt"/>
                <a:ea typeface="Calibri" panose="020F0502020204030204" pitchFamily="34" charset="0"/>
                <a:cs typeface="Calibri" panose="020F0502020204030204" pitchFamily="34" charset="0"/>
              </a:rPr>
              <a:t>of those employed before COVID19 lost their jobs</a:t>
            </a:r>
          </a:p>
          <a:p>
            <a:pPr algn="just">
              <a:lnSpc>
                <a:spcPct val="107000"/>
              </a:lnSpc>
              <a:spcAft>
                <a:spcPts val="800"/>
              </a:spcAft>
            </a:pPr>
            <a:endParaRPr lang="en-US" b="1" dirty="0">
              <a:latin typeface="Sylfaen" panose="010A0502050306030303" pitchFamily="18" charset="0"/>
              <a:ea typeface="Calibri" panose="020F0502020204030204" pitchFamily="34" charset="0"/>
              <a:cs typeface="Calibri" panose="020F0502020204030204" pitchFamily="34" charset="0"/>
            </a:endParaRPr>
          </a:p>
          <a:p>
            <a:pPr algn="just">
              <a:lnSpc>
                <a:spcPct val="107000"/>
              </a:lnSpc>
              <a:spcAft>
                <a:spcPts val="800"/>
              </a:spcAft>
            </a:pPr>
            <a:endParaRPr lang="ka-GE" b="1" dirty="0">
              <a:latin typeface="Sylfaen" panose="010A0502050306030303" pitchFamily="18" charset="0"/>
              <a:ea typeface="Calibri" panose="020F0502020204030204" pitchFamily="34" charset="0"/>
              <a:cs typeface="Calibri" panose="020F0502020204030204" pitchFamily="34" charset="0"/>
            </a:endParaRPr>
          </a:p>
        </p:txBody>
      </p:sp>
      <p:graphicFrame>
        <p:nvGraphicFramePr>
          <p:cNvPr id="4" name="Chart 3"/>
          <p:cNvGraphicFramePr/>
          <p:nvPr>
            <p:extLst>
              <p:ext uri="{D42A27DB-BD31-4B8C-83A1-F6EECF244321}">
                <p14:modId xmlns:p14="http://schemas.microsoft.com/office/powerpoint/2010/main" val="2233947592"/>
              </p:ext>
            </p:extLst>
          </p:nvPr>
        </p:nvGraphicFramePr>
        <p:xfrm>
          <a:off x="4267200" y="3429000"/>
          <a:ext cx="4876800" cy="3429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92566663"/>
              </p:ext>
            </p:extLst>
          </p:nvPr>
        </p:nvGraphicFramePr>
        <p:xfrm>
          <a:off x="4191000" y="457200"/>
          <a:ext cx="4953000" cy="64008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381000" y="533400"/>
            <a:ext cx="3352800" cy="1754326"/>
          </a:xfrm>
          <a:prstGeom prst="rect">
            <a:avLst/>
          </a:prstGeom>
          <a:noFill/>
        </p:spPr>
        <p:txBody>
          <a:bodyPr wrap="square" rtlCol="0">
            <a:spAutoFit/>
          </a:bodyPr>
          <a:lstStyle/>
          <a:p>
            <a:r>
              <a:rPr lang="en-US" b="1" dirty="0">
                <a:solidFill>
                  <a:srgbClr val="C00000"/>
                </a:solidFill>
              </a:rPr>
              <a:t>KNOWLEDGE: self assessment</a:t>
            </a:r>
          </a:p>
          <a:p>
            <a:endParaRPr lang="ka-GE" b="1" dirty="0"/>
          </a:p>
          <a:p>
            <a:r>
              <a:rPr lang="en-US" b="1" dirty="0"/>
              <a:t>Respondents have high self-esteem on their level of knowledge about the COVID19 and its spread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1261196145"/>
              </p:ext>
            </p:extLst>
          </p:nvPr>
        </p:nvGraphicFramePr>
        <p:xfrm>
          <a:off x="4284408" y="304800"/>
          <a:ext cx="4800600"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381000" y="304800"/>
            <a:ext cx="3640392" cy="4555093"/>
          </a:xfrm>
          <a:prstGeom prst="rect">
            <a:avLst/>
          </a:prstGeom>
          <a:noFill/>
        </p:spPr>
        <p:txBody>
          <a:bodyPr wrap="square" rtlCol="0">
            <a:spAutoFit/>
          </a:bodyPr>
          <a:lstStyle/>
          <a:p>
            <a:r>
              <a:rPr lang="en-US" b="1" dirty="0">
                <a:solidFill>
                  <a:srgbClr val="C00000"/>
                </a:solidFill>
              </a:rPr>
              <a:t>KNOWLEDGE: objective assessment</a:t>
            </a:r>
          </a:p>
          <a:p>
            <a:endParaRPr lang="en-US" b="1" dirty="0"/>
          </a:p>
          <a:p>
            <a:r>
              <a:rPr lang="en-US" sz="1600" b="1" dirty="0"/>
              <a:t>Great majority of respondents correctly identify:</a:t>
            </a:r>
          </a:p>
          <a:p>
            <a:pPr marL="285750" indent="-285750">
              <a:buFont typeface="Wingdings" panose="05000000000000000000" pitchFamily="2" charset="2"/>
              <a:buChar char="ü"/>
            </a:pPr>
            <a:r>
              <a:rPr lang="en-US" sz="1600" dirty="0"/>
              <a:t>Risk groups </a:t>
            </a:r>
          </a:p>
          <a:p>
            <a:pPr marL="285750" indent="-285750">
              <a:buFont typeface="Wingdings" panose="05000000000000000000" pitchFamily="2" charset="2"/>
              <a:buChar char="ü"/>
            </a:pPr>
            <a:r>
              <a:rPr lang="en-US" sz="1600" dirty="0"/>
              <a:t>Symptoms of infection</a:t>
            </a:r>
          </a:p>
          <a:p>
            <a:pPr marL="285750" indent="-285750">
              <a:buFont typeface="Wingdings" panose="05000000000000000000" pitchFamily="2" charset="2"/>
              <a:buChar char="ü"/>
            </a:pPr>
            <a:r>
              <a:rPr lang="en-US" sz="1600" dirty="0"/>
              <a:t>Ways of spreading</a:t>
            </a:r>
          </a:p>
          <a:p>
            <a:pPr marL="285750" indent="-285750">
              <a:buFont typeface="Wingdings" panose="05000000000000000000" pitchFamily="2" charset="2"/>
              <a:buChar char="ü"/>
            </a:pPr>
            <a:r>
              <a:rPr lang="en-US" sz="1600" dirty="0"/>
              <a:t>Risky behaviors</a:t>
            </a:r>
          </a:p>
          <a:p>
            <a:pPr marL="285750" indent="-285750">
              <a:buFont typeface="Wingdings" panose="05000000000000000000" pitchFamily="2" charset="2"/>
              <a:buChar char="ü"/>
            </a:pPr>
            <a:r>
              <a:rPr lang="en-US" sz="1600" dirty="0"/>
              <a:t>Ways of prevention</a:t>
            </a:r>
          </a:p>
          <a:p>
            <a:endParaRPr lang="en-US" b="1" dirty="0"/>
          </a:p>
          <a:p>
            <a:endParaRPr lang="ka-GE" sz="1200" b="1" dirty="0">
              <a:solidFill>
                <a:srgbClr val="FF0000"/>
              </a:solidFill>
            </a:endParaRPr>
          </a:p>
          <a:p>
            <a:r>
              <a:rPr lang="en-US" sz="1400" dirty="0"/>
              <a:t>The more frequently respondents use information sources, the more knowledge they have about virus-related issues.</a:t>
            </a:r>
            <a:endParaRPr lang="ka-GE" sz="1400" dirty="0"/>
          </a:p>
          <a:p>
            <a:endParaRPr lang="en-US" sz="1400" dirty="0"/>
          </a:p>
          <a:p>
            <a:r>
              <a:rPr lang="en-US" sz="1400" dirty="0"/>
              <a:t>Negative impact on awareness on preventive measures have:</a:t>
            </a:r>
          </a:p>
          <a:p>
            <a:pPr marL="285750" indent="-285750">
              <a:buFont typeface="Wingdings" panose="05000000000000000000" pitchFamily="2" charset="2"/>
              <a:buChar char="ü"/>
            </a:pPr>
            <a:r>
              <a:rPr lang="en-US" sz="1400" dirty="0"/>
              <a:t>Older age</a:t>
            </a:r>
            <a:endParaRPr lang="ka-GE" sz="1400" dirty="0"/>
          </a:p>
          <a:p>
            <a:pPr marL="285750" indent="-285750">
              <a:buFont typeface="Wingdings" panose="05000000000000000000" pitchFamily="2" charset="2"/>
              <a:buChar char="ü"/>
            </a:pPr>
            <a:r>
              <a:rPr lang="en-US" sz="1400" dirty="0"/>
              <a:t>Living in rural settlements</a:t>
            </a:r>
            <a:endParaRPr lang="ka-GE" sz="1400" dirty="0"/>
          </a:p>
        </p:txBody>
      </p:sp>
      <p:graphicFrame>
        <p:nvGraphicFramePr>
          <p:cNvPr id="2" name="Table 1">
            <a:extLst>
              <a:ext uri="{FF2B5EF4-FFF2-40B4-BE49-F238E27FC236}">
                <a16:creationId xmlns:a16="http://schemas.microsoft.com/office/drawing/2014/main" id="{F4D7CC73-CF2B-4E4E-9481-0838BD7224EC}"/>
              </a:ext>
            </a:extLst>
          </p:cNvPr>
          <p:cNvGraphicFramePr>
            <a:graphicFrameLocks noGrp="1"/>
          </p:cNvGraphicFramePr>
          <p:nvPr>
            <p:extLst>
              <p:ext uri="{D42A27DB-BD31-4B8C-83A1-F6EECF244321}">
                <p14:modId xmlns:p14="http://schemas.microsoft.com/office/powerpoint/2010/main" val="3922373792"/>
              </p:ext>
            </p:extLst>
          </p:nvPr>
        </p:nvGraphicFramePr>
        <p:xfrm>
          <a:off x="4191000" y="3802786"/>
          <a:ext cx="4891549" cy="2927861"/>
        </p:xfrm>
        <a:graphic>
          <a:graphicData uri="http://schemas.openxmlformats.org/drawingml/2006/table">
            <a:tbl>
              <a:tblPr firstRow="1" firstCol="1" bandRow="1">
                <a:tableStyleId>{5C22544A-7EE6-4342-B048-85BDC9FD1C3A}</a:tableStyleId>
              </a:tblPr>
              <a:tblGrid>
                <a:gridCol w="838200">
                  <a:extLst>
                    <a:ext uri="{9D8B030D-6E8A-4147-A177-3AD203B41FA5}">
                      <a16:colId xmlns:a16="http://schemas.microsoft.com/office/drawing/2014/main" val="4205445793"/>
                    </a:ext>
                  </a:extLst>
                </a:gridCol>
                <a:gridCol w="480341">
                  <a:extLst>
                    <a:ext uri="{9D8B030D-6E8A-4147-A177-3AD203B41FA5}">
                      <a16:colId xmlns:a16="http://schemas.microsoft.com/office/drawing/2014/main" val="716658479"/>
                    </a:ext>
                  </a:extLst>
                </a:gridCol>
                <a:gridCol w="539564">
                  <a:extLst>
                    <a:ext uri="{9D8B030D-6E8A-4147-A177-3AD203B41FA5}">
                      <a16:colId xmlns:a16="http://schemas.microsoft.com/office/drawing/2014/main" val="1311101860"/>
                    </a:ext>
                  </a:extLst>
                </a:gridCol>
                <a:gridCol w="417279">
                  <a:extLst>
                    <a:ext uri="{9D8B030D-6E8A-4147-A177-3AD203B41FA5}">
                      <a16:colId xmlns:a16="http://schemas.microsoft.com/office/drawing/2014/main" val="3576699006"/>
                    </a:ext>
                  </a:extLst>
                </a:gridCol>
                <a:gridCol w="399829">
                  <a:extLst>
                    <a:ext uri="{9D8B030D-6E8A-4147-A177-3AD203B41FA5}">
                      <a16:colId xmlns:a16="http://schemas.microsoft.com/office/drawing/2014/main" val="3777579632"/>
                    </a:ext>
                  </a:extLst>
                </a:gridCol>
                <a:gridCol w="458876">
                  <a:extLst>
                    <a:ext uri="{9D8B030D-6E8A-4147-A177-3AD203B41FA5}">
                      <a16:colId xmlns:a16="http://schemas.microsoft.com/office/drawing/2014/main" val="3031196892"/>
                    </a:ext>
                  </a:extLst>
                </a:gridCol>
                <a:gridCol w="441515">
                  <a:extLst>
                    <a:ext uri="{9D8B030D-6E8A-4147-A177-3AD203B41FA5}">
                      <a16:colId xmlns:a16="http://schemas.microsoft.com/office/drawing/2014/main" val="788310721"/>
                    </a:ext>
                  </a:extLst>
                </a:gridCol>
                <a:gridCol w="450073">
                  <a:extLst>
                    <a:ext uri="{9D8B030D-6E8A-4147-A177-3AD203B41FA5}">
                      <a16:colId xmlns:a16="http://schemas.microsoft.com/office/drawing/2014/main" val="232835522"/>
                    </a:ext>
                  </a:extLst>
                </a:gridCol>
                <a:gridCol w="539564">
                  <a:extLst>
                    <a:ext uri="{9D8B030D-6E8A-4147-A177-3AD203B41FA5}">
                      <a16:colId xmlns:a16="http://schemas.microsoft.com/office/drawing/2014/main" val="883415135"/>
                    </a:ext>
                  </a:extLst>
                </a:gridCol>
                <a:gridCol w="326308">
                  <a:extLst>
                    <a:ext uri="{9D8B030D-6E8A-4147-A177-3AD203B41FA5}">
                      <a16:colId xmlns:a16="http://schemas.microsoft.com/office/drawing/2014/main" val="2386089311"/>
                    </a:ext>
                  </a:extLst>
                </a:gridCol>
              </a:tblGrid>
              <a:tr h="646691">
                <a:tc rowSpan="2">
                  <a:txBody>
                    <a:bodyPr/>
                    <a:lstStyle/>
                    <a:p>
                      <a:pPr algn="ctr">
                        <a:lnSpc>
                          <a:spcPct val="107000"/>
                        </a:lnSpc>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3">
                  <a:txBody>
                    <a:bodyPr/>
                    <a:lstStyle/>
                    <a:p>
                      <a:pPr algn="ctr">
                        <a:lnSpc>
                          <a:spcPct val="107000"/>
                        </a:lnSpc>
                        <a:spcAft>
                          <a:spcPts val="0"/>
                        </a:spcAft>
                      </a:pPr>
                      <a:r>
                        <a:rPr lang="en-US" sz="1050" dirty="0">
                          <a:effectLst/>
                        </a:rPr>
                        <a:t>Knowledge about COVID-19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en-US" sz="1050" dirty="0">
                          <a:effectLst/>
                        </a:rPr>
                        <a:t>Correctly identifying protective measures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algn="ctr">
                        <a:lnSpc>
                          <a:spcPct val="107000"/>
                        </a:lnSpc>
                        <a:spcAft>
                          <a:spcPts val="0"/>
                        </a:spcAft>
                      </a:pPr>
                      <a:r>
                        <a:rPr lang="en-US" sz="1050" dirty="0">
                          <a:effectLst/>
                        </a:rPr>
                        <a:t>Identifying incorrect measures as correct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0887002"/>
                  </a:ext>
                </a:extLst>
              </a:tr>
              <a:tr h="316050">
                <a:tc vMerge="1">
                  <a:txBody>
                    <a:bodyPr/>
                    <a:lstStyle/>
                    <a:p>
                      <a:endParaRPr lang="en-US"/>
                    </a:p>
                  </a:txBody>
                  <a:tcPr/>
                </a:tc>
                <a:tc>
                  <a:txBody>
                    <a:bodyPr/>
                    <a:lstStyle/>
                    <a:p>
                      <a:pPr algn="ctr">
                        <a:lnSpc>
                          <a:spcPct val="107000"/>
                        </a:lnSpc>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Beta</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CI</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n-US" sz="900" dirty="0">
                          <a:effectLst/>
                        </a:rPr>
                        <a:t>p</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1752583436"/>
                  </a:ext>
                </a:extLst>
              </a:tr>
              <a:tr h="568473">
                <a:tc>
                  <a:txBody>
                    <a:bodyPr/>
                    <a:lstStyle/>
                    <a:p>
                      <a:pPr>
                        <a:lnSpc>
                          <a:spcPct val="107000"/>
                        </a:lnSpc>
                        <a:spcAft>
                          <a:spcPts val="0"/>
                        </a:spcAft>
                      </a:pPr>
                      <a:r>
                        <a:rPr lang="en-US" sz="1000" dirty="0">
                          <a:effectLst/>
                        </a:rPr>
                        <a:t>Frequency of media</a:t>
                      </a:r>
                      <a:endParaRPr lang="en-US" sz="1200" dirty="0">
                        <a:effectLst/>
                      </a:endParaRPr>
                    </a:p>
                    <a:p>
                      <a:pPr>
                        <a:lnSpc>
                          <a:spcPct val="107000"/>
                        </a:lnSpc>
                        <a:spcAft>
                          <a:spcPts val="0"/>
                        </a:spcAft>
                      </a:pPr>
                      <a:r>
                        <a:rPr lang="en-US" sz="1000" dirty="0">
                          <a:effectLst/>
                        </a:rPr>
                        <a:t>consumption</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0.16</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0.05 – 0.27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c>
                  <a:txBody>
                    <a:bodyPr/>
                    <a:lstStyle/>
                    <a:p>
                      <a:pPr algn="ctr">
                        <a:lnSpc>
                          <a:spcPct val="107000"/>
                        </a:lnSpc>
                        <a:spcAft>
                          <a:spcPts val="0"/>
                        </a:spcAft>
                      </a:pPr>
                      <a:r>
                        <a:rPr lang="en-US" sz="900" dirty="0">
                          <a:effectLst/>
                        </a:rPr>
                        <a:t>0.003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078236410"/>
                  </a:ext>
                </a:extLst>
              </a:tr>
              <a:tr h="749956">
                <a:tc>
                  <a:txBody>
                    <a:bodyPr/>
                    <a:lstStyle/>
                    <a:p>
                      <a:pPr>
                        <a:lnSpc>
                          <a:spcPct val="107000"/>
                        </a:lnSpc>
                        <a:spcAft>
                          <a:spcPts val="0"/>
                        </a:spcAft>
                      </a:pPr>
                      <a:r>
                        <a:rPr lang="en-US" sz="1000" dirty="0">
                          <a:effectLst/>
                        </a:rPr>
                        <a:t>Age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-0.14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-0.27 – -0.01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c>
                  <a:txBody>
                    <a:bodyPr/>
                    <a:lstStyle/>
                    <a:p>
                      <a:pPr algn="ctr">
                        <a:lnSpc>
                          <a:spcPct val="107000"/>
                        </a:lnSpc>
                        <a:spcAft>
                          <a:spcPts val="0"/>
                        </a:spcAft>
                      </a:pPr>
                      <a:r>
                        <a:rPr lang="en-US" sz="900">
                          <a:effectLst/>
                        </a:rPr>
                        <a:t>0.039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74958191"/>
                  </a:ext>
                </a:extLst>
              </a:tr>
              <a:tr h="646691">
                <a:tc>
                  <a:txBody>
                    <a:bodyPr/>
                    <a:lstStyle/>
                    <a:p>
                      <a:pPr>
                        <a:lnSpc>
                          <a:spcPct val="107000"/>
                        </a:lnSpc>
                        <a:spcAft>
                          <a:spcPts val="0"/>
                        </a:spcAft>
                      </a:pPr>
                      <a:r>
                        <a:rPr lang="en-US" sz="1000" dirty="0">
                          <a:effectLst/>
                        </a:rPr>
                        <a:t>Urban vs. rural</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-0.17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-0.28 – -0.07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c>
                  <a:txBody>
                    <a:bodyPr/>
                    <a:lstStyle/>
                    <a:p>
                      <a:pPr algn="ctr">
                        <a:lnSpc>
                          <a:spcPct val="107000"/>
                        </a:lnSpc>
                        <a:spcAft>
                          <a:spcPts val="0"/>
                        </a:spcAft>
                      </a:pPr>
                      <a:r>
                        <a:rPr lang="en-US" sz="900">
                          <a:effectLst/>
                        </a:rPr>
                        <a:t>0.002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a:effectLst/>
                        </a:rPr>
                        <a:t>0.12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en-US" sz="900" dirty="0">
                          <a:effectLst/>
                        </a:rPr>
                        <a:t>0.01 – 0.23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c>
                  <a:txBody>
                    <a:bodyPr/>
                    <a:lstStyle/>
                    <a:p>
                      <a:pPr algn="ctr">
                        <a:lnSpc>
                          <a:spcPct val="107000"/>
                        </a:lnSpc>
                        <a:spcAft>
                          <a:spcPts val="0"/>
                        </a:spcAft>
                      </a:pPr>
                      <a:r>
                        <a:rPr lang="en-US" sz="900" dirty="0">
                          <a:effectLst/>
                        </a:rPr>
                        <a:t>0.027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256841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4226990097"/>
              </p:ext>
            </p:extLst>
          </p:nvPr>
        </p:nvGraphicFramePr>
        <p:xfrm>
          <a:off x="4343400" y="304800"/>
          <a:ext cx="4572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81000" y="228600"/>
            <a:ext cx="3886200" cy="2292935"/>
          </a:xfrm>
          <a:prstGeom prst="rect">
            <a:avLst/>
          </a:prstGeom>
          <a:noFill/>
        </p:spPr>
        <p:txBody>
          <a:bodyPr wrap="square" rtlCol="0">
            <a:spAutoFit/>
          </a:bodyPr>
          <a:lstStyle/>
          <a:p>
            <a:r>
              <a:rPr lang="en-US" b="1" dirty="0">
                <a:solidFill>
                  <a:srgbClr val="C00000"/>
                </a:solidFill>
              </a:rPr>
              <a:t>BEHAVIORAL patterns</a:t>
            </a:r>
          </a:p>
          <a:p>
            <a:endParaRPr lang="en-US" b="1" dirty="0"/>
          </a:p>
          <a:p>
            <a:r>
              <a:rPr lang="en-US" b="1" dirty="0"/>
              <a:t>More than 90% of respondents and their family members take preventive measures</a:t>
            </a:r>
            <a:endParaRPr lang="ka-GE" b="1" dirty="0"/>
          </a:p>
          <a:p>
            <a:endParaRPr lang="ka-GE" sz="1100" b="1" dirty="0"/>
          </a:p>
          <a:p>
            <a:r>
              <a:rPr lang="en-US" sz="1400" dirty="0"/>
              <a:t>Respondents express solidarity to others - they generally agree that they wish to protect others by washing hands and by avoiding crowded areas.</a:t>
            </a:r>
          </a:p>
        </p:txBody>
      </p:sp>
      <p:graphicFrame>
        <p:nvGraphicFramePr>
          <p:cNvPr id="5" name="Chart 4"/>
          <p:cNvGraphicFramePr/>
          <p:nvPr>
            <p:extLst>
              <p:ext uri="{D42A27DB-BD31-4B8C-83A1-F6EECF244321}">
                <p14:modId xmlns:p14="http://schemas.microsoft.com/office/powerpoint/2010/main" val="2491841152"/>
              </p:ext>
            </p:extLst>
          </p:nvPr>
        </p:nvGraphicFramePr>
        <p:xfrm>
          <a:off x="4539762" y="5181600"/>
          <a:ext cx="4572000" cy="1905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1812</TotalTime>
  <Words>2317</Words>
  <Application>Microsoft Office PowerPoint</Application>
  <PresentationFormat>On-screen Show (4:3)</PresentationFormat>
  <Paragraphs>522</Paragraphs>
  <Slides>25</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Sylfaen</vt:lpstr>
      <vt:lpstr>Times New Roman</vt:lpstr>
      <vt:lpstr>Wingdings</vt:lpstr>
      <vt:lpstr>Office Theme</vt:lpstr>
      <vt:lpstr>  Monitoring Knowledge, Risk perceptions, Preventive behaviors, and Public trust in the Current Coronavirus outbreak in Georgia </vt:lpstr>
      <vt:lpstr>Methodology </vt:lpstr>
      <vt:lpstr>Main Findings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Iago-K</cp:lastModifiedBy>
  <cp:revision>120</cp:revision>
  <dcterms:created xsi:type="dcterms:W3CDTF">2020-05-11T17:55:39Z</dcterms:created>
  <dcterms:modified xsi:type="dcterms:W3CDTF">2020-05-18T07:40:08Z</dcterms:modified>
</cp:coreProperties>
</file>